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52"/>
  </p:notesMasterIdLst>
  <p:sldIdLst>
    <p:sldId id="256" r:id="rId2"/>
    <p:sldId id="319" r:id="rId3"/>
    <p:sldId id="324" r:id="rId4"/>
    <p:sldId id="261" r:id="rId5"/>
    <p:sldId id="258" r:id="rId6"/>
    <p:sldId id="323" r:id="rId7"/>
    <p:sldId id="262" r:id="rId8"/>
    <p:sldId id="259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4" r:id="rId20"/>
    <p:sldId id="280" r:id="rId21"/>
    <p:sldId id="281" r:id="rId22"/>
    <p:sldId id="273" r:id="rId23"/>
    <p:sldId id="275" r:id="rId24"/>
    <p:sldId id="276" r:id="rId25"/>
    <p:sldId id="278" r:id="rId26"/>
    <p:sldId id="293" r:id="rId27"/>
    <p:sldId id="282" r:id="rId28"/>
    <p:sldId id="314" r:id="rId29"/>
    <p:sldId id="315" r:id="rId30"/>
    <p:sldId id="284" r:id="rId31"/>
    <p:sldId id="317" r:id="rId32"/>
    <p:sldId id="286" r:id="rId33"/>
    <p:sldId id="316" r:id="rId34"/>
    <p:sldId id="285" r:id="rId35"/>
    <p:sldId id="288" r:id="rId36"/>
    <p:sldId id="287" r:id="rId37"/>
    <p:sldId id="320" r:id="rId38"/>
    <p:sldId id="291" r:id="rId39"/>
    <p:sldId id="322" r:id="rId40"/>
    <p:sldId id="290" r:id="rId41"/>
    <p:sldId id="289" r:id="rId42"/>
    <p:sldId id="292" r:id="rId43"/>
    <p:sldId id="304" r:id="rId44"/>
    <p:sldId id="306" r:id="rId45"/>
    <p:sldId id="307" r:id="rId46"/>
    <p:sldId id="308" r:id="rId47"/>
    <p:sldId id="318" r:id="rId48"/>
    <p:sldId id="309" r:id="rId49"/>
    <p:sldId id="310" r:id="rId50"/>
    <p:sldId id="311" r:id="rId5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66"/>
    <a:srgbClr val="A50021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80639" autoAdjust="0"/>
  </p:normalViewPr>
  <p:slideViewPr>
    <p:cSldViewPr>
      <p:cViewPr varScale="1">
        <p:scale>
          <a:sx n="59" d="100"/>
          <a:sy n="59" d="100"/>
        </p:scale>
        <p:origin x="-1680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2727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207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C523E2-7482-44B4-8869-3876735D7567}" type="datetimeFigureOut">
              <a:rPr lang="pt-BR" smtClean="0"/>
              <a:pPr/>
              <a:t>29/04/2013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269D8A-DD43-4A5A-AE21-DF93AABF7751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749957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definição de liderança:</a:t>
            </a:r>
          </a:p>
          <a:p>
            <a:r>
              <a:rPr lang="pt-BR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"A liderança é o esforço de exercer conscientemente uma influência especial dentro de um grupo no sentido de levá-lo a atingir metas de permanente benefício que atendam as necessidades reais do grupo." </a:t>
            </a:r>
          </a:p>
          <a:p>
            <a:r>
              <a:rPr lang="pt-B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/>
            </a:r>
            <a:br>
              <a:rPr lang="pt-B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pt-B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/>
            </a:r>
            <a:br>
              <a:rPr lang="pt-B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269D8A-DD43-4A5A-AE21-DF93AABF7751}" type="slidenum">
              <a:rPr lang="pt-BR" smtClean="0"/>
              <a:pPr/>
              <a:t>3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918003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z="2400" dirty="0" smtClean="0"/>
              <a:t>Agressividade: Finalizar</a:t>
            </a:r>
            <a:r>
              <a:rPr lang="pt-BR" sz="2400" baseline="0" dirty="0" smtClean="0"/>
              <a:t> a tarefa e ser reconhecido. Passividade: fazer a coisa certa e integrar-se ás pessoas</a:t>
            </a:r>
            <a:endParaRPr lang="pt-BR" sz="24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269D8A-DD43-4A5A-AE21-DF93AABF7751}" type="slidenum">
              <a:rPr lang="pt-BR" smtClean="0"/>
              <a:pPr/>
              <a:t>40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657014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5DC18-7EFA-4EF5-8162-229CA161CEFA}" type="datetimeFigureOut">
              <a:rPr lang="pt-BR" smtClean="0"/>
              <a:pPr/>
              <a:t>29/04/2013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1CD0A-6305-42D3-AF4A-D14D2FABDF69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5DC18-7EFA-4EF5-8162-229CA161CEFA}" type="datetimeFigureOut">
              <a:rPr lang="pt-BR" smtClean="0"/>
              <a:pPr/>
              <a:t>29/04/2013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1CD0A-6305-42D3-AF4A-D14D2FABDF69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5DC18-7EFA-4EF5-8162-229CA161CEFA}" type="datetimeFigureOut">
              <a:rPr lang="pt-BR" smtClean="0"/>
              <a:pPr/>
              <a:t>29/04/2013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1CD0A-6305-42D3-AF4A-D14D2FABDF69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5DC18-7EFA-4EF5-8162-229CA161CEFA}" type="datetimeFigureOut">
              <a:rPr lang="pt-BR" smtClean="0"/>
              <a:pPr/>
              <a:t>29/04/2013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1CD0A-6305-42D3-AF4A-D14D2FABDF69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5DC18-7EFA-4EF5-8162-229CA161CEFA}" type="datetimeFigureOut">
              <a:rPr lang="pt-BR" smtClean="0"/>
              <a:pPr/>
              <a:t>29/04/2013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1CD0A-6305-42D3-AF4A-D14D2FABDF69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5DC18-7EFA-4EF5-8162-229CA161CEFA}" type="datetimeFigureOut">
              <a:rPr lang="pt-BR" smtClean="0"/>
              <a:pPr/>
              <a:t>29/04/2013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1CD0A-6305-42D3-AF4A-D14D2FABDF69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5DC18-7EFA-4EF5-8162-229CA161CEFA}" type="datetimeFigureOut">
              <a:rPr lang="pt-BR" smtClean="0"/>
              <a:pPr/>
              <a:t>29/04/2013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1CD0A-6305-42D3-AF4A-D14D2FABDF69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5DC18-7EFA-4EF5-8162-229CA161CEFA}" type="datetimeFigureOut">
              <a:rPr lang="pt-BR" smtClean="0"/>
              <a:pPr/>
              <a:t>29/04/2013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1CD0A-6305-42D3-AF4A-D14D2FABDF69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5DC18-7EFA-4EF5-8162-229CA161CEFA}" type="datetimeFigureOut">
              <a:rPr lang="pt-BR" smtClean="0"/>
              <a:pPr/>
              <a:t>29/04/2013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1CD0A-6305-42D3-AF4A-D14D2FABDF69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5DC18-7EFA-4EF5-8162-229CA161CEFA}" type="datetimeFigureOut">
              <a:rPr lang="pt-BR" smtClean="0"/>
              <a:pPr/>
              <a:t>29/04/2013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1CD0A-6305-42D3-AF4A-D14D2FABDF69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dirty="0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5DC18-7EFA-4EF5-8162-229CA161CEFA}" type="datetimeFigureOut">
              <a:rPr lang="pt-BR" smtClean="0"/>
              <a:pPr/>
              <a:t>29/04/2013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1CD0A-6305-42D3-AF4A-D14D2FABDF69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7D5DC18-7EFA-4EF5-8162-229CA161CEFA}" type="datetimeFigureOut">
              <a:rPr lang="pt-BR" smtClean="0"/>
              <a:pPr/>
              <a:t>29/04/2013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0A1CD0A-6305-42D3-AF4A-D14D2FABDF69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607398" y="4581128"/>
            <a:ext cx="5637010" cy="2232248"/>
          </a:xfrm>
        </p:spPr>
        <p:txBody>
          <a:bodyPr>
            <a:noAutofit/>
          </a:bodyPr>
          <a:lstStyle/>
          <a:p>
            <a:r>
              <a:rPr lang="pt-BR" sz="2800" dirty="0" smtClean="0"/>
              <a:t>Primeira parte: Pesquisa do Dr. Rick Brinkmam</a:t>
            </a:r>
            <a:r>
              <a:rPr lang="pt-BR" sz="2800" dirty="0"/>
              <a:t> </a:t>
            </a:r>
            <a:r>
              <a:rPr lang="pt-BR" sz="2800" dirty="0" smtClean="0"/>
              <a:t>e Dr. Rick Kirschner.</a:t>
            </a:r>
          </a:p>
          <a:p>
            <a:r>
              <a:rPr lang="pt-BR" sz="2800" dirty="0" smtClean="0"/>
              <a:t>Segunda parte: Ivan Rodrigues</a:t>
            </a:r>
          </a:p>
          <a:p>
            <a:endParaRPr lang="pt-BR" sz="2800" dirty="0" smtClean="0"/>
          </a:p>
          <a:p>
            <a:endParaRPr lang="pt-BR" sz="2800" dirty="0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15616" y="548680"/>
            <a:ext cx="7175351" cy="3240360"/>
          </a:xfrm>
        </p:spPr>
        <p:txBody>
          <a:bodyPr/>
          <a:lstStyle/>
          <a:p>
            <a:r>
              <a:rPr lang="pt-BR" dirty="0" smtClean="0"/>
              <a:t>Como Lidar com Pessoas Difíceis...a começar por mim!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91077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3289" y="4660200"/>
            <a:ext cx="6512511" cy="1577112"/>
          </a:xfrm>
        </p:spPr>
        <p:txBody>
          <a:bodyPr/>
          <a:lstStyle/>
          <a:p>
            <a:r>
              <a:rPr lang="pt-BR" dirty="0" smtClean="0"/>
              <a:t>O comportamento tipo granada</a:t>
            </a:r>
            <a:endParaRPr lang="pt-BR" dirty="0"/>
          </a:p>
        </p:txBody>
      </p:sp>
      <p:pic>
        <p:nvPicPr>
          <p:cNvPr id="4" name="Espaço Reservado para Conteúdo 3" descr="granada.jpg"/>
          <p:cNvPicPr>
            <a:picLocks noGrp="1" noChangeAspect="1"/>
          </p:cNvPicPr>
          <p:nvPr>
            <p:ph sz="quarter" idx="13"/>
          </p:nvPr>
        </p:nvPicPr>
        <p:blipFill>
          <a:blip r:embed="rId2" cstate="print"/>
          <a:stretch>
            <a:fillRect/>
          </a:stretch>
        </p:blipFill>
        <p:spPr>
          <a:xfrm>
            <a:off x="2339752" y="404664"/>
            <a:ext cx="4446240" cy="333468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63688" y="5020240"/>
            <a:ext cx="6512511" cy="1577112"/>
          </a:xfrm>
        </p:spPr>
        <p:txBody>
          <a:bodyPr/>
          <a:lstStyle/>
          <a:p>
            <a:r>
              <a:rPr lang="pt-BR" dirty="0" smtClean="0"/>
              <a:t>O comportamento tipo granada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pt-BR" sz="3200" dirty="0" smtClean="0"/>
              <a:t>Seus </a:t>
            </a:r>
            <a:r>
              <a:rPr lang="pt-BR" sz="3200" b="1" dirty="0" smtClean="0">
                <a:solidFill>
                  <a:srgbClr val="C00000"/>
                </a:solidFill>
              </a:rPr>
              <a:t>acessos de raiva e de fúria</a:t>
            </a:r>
            <a:r>
              <a:rPr lang="pt-BR" sz="3200" dirty="0" smtClean="0"/>
              <a:t>, em geral são </a:t>
            </a:r>
            <a:r>
              <a:rPr lang="pt-BR" sz="3200" b="1" dirty="0" smtClean="0">
                <a:solidFill>
                  <a:srgbClr val="C00000"/>
                </a:solidFill>
              </a:rPr>
              <a:t>desproporcionais</a:t>
            </a:r>
            <a:r>
              <a:rPr lang="pt-BR" sz="3200" dirty="0" smtClean="0"/>
              <a:t> às </a:t>
            </a:r>
            <a:r>
              <a:rPr lang="pt-BR" sz="3200" b="1" dirty="0" smtClean="0">
                <a:solidFill>
                  <a:srgbClr val="C00000"/>
                </a:solidFill>
              </a:rPr>
              <a:t>circunstâncias</a:t>
            </a:r>
            <a:r>
              <a:rPr lang="pt-BR" sz="3200" dirty="0" smtClean="0"/>
              <a:t>, levando todo mundo a se esquivar em busca de proteção mesmo sem entender o que está acontecendo.</a:t>
            </a:r>
          </a:p>
          <a:p>
            <a:pPr>
              <a:buNone/>
            </a:pPr>
            <a:endParaRPr lang="pt-BR" sz="3200" dirty="0" smtClean="0"/>
          </a:p>
          <a:p>
            <a:pPr>
              <a:buNone/>
            </a:pPr>
            <a:endParaRPr lang="pt-BR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3289" y="4732208"/>
            <a:ext cx="6512511" cy="1865144"/>
          </a:xfrm>
        </p:spPr>
        <p:txBody>
          <a:bodyPr/>
          <a:lstStyle/>
          <a:p>
            <a:r>
              <a:rPr lang="pt-BR" dirty="0" smtClean="0"/>
              <a:t>O comportamento tipo sabe tudo</a:t>
            </a:r>
            <a:endParaRPr lang="pt-BR" dirty="0"/>
          </a:p>
        </p:txBody>
      </p:sp>
      <p:pic>
        <p:nvPicPr>
          <p:cNvPr id="4" name="Espaço Reservado para Conteúdo 3" descr="pensamentos-nerds.jpg"/>
          <p:cNvPicPr>
            <a:picLocks noGrp="1" noChangeAspect="1"/>
          </p:cNvPicPr>
          <p:nvPr>
            <p:ph sz="quarter" idx="13"/>
          </p:nvPr>
        </p:nvPicPr>
        <p:blipFill>
          <a:blip r:embed="rId2" cstate="print"/>
          <a:stretch>
            <a:fillRect/>
          </a:stretch>
        </p:blipFill>
        <p:spPr>
          <a:xfrm>
            <a:off x="1779848" y="620688"/>
            <a:ext cx="5127104" cy="347503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comportamento tipo sabe tudo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pt-BR" sz="2800" dirty="0" smtClean="0"/>
              <a:t>Essa pessoa </a:t>
            </a:r>
            <a:r>
              <a:rPr lang="pt-BR" sz="2800" b="1" dirty="0" smtClean="0">
                <a:solidFill>
                  <a:srgbClr val="C00000"/>
                </a:solidFill>
              </a:rPr>
              <a:t>sabe 98% de tudo</a:t>
            </a:r>
            <a:r>
              <a:rPr lang="pt-BR" sz="2800" dirty="0" smtClean="0">
                <a:solidFill>
                  <a:srgbClr val="C00000"/>
                </a:solidFill>
              </a:rPr>
              <a:t>. </a:t>
            </a:r>
            <a:r>
              <a:rPr lang="pt-BR" sz="2800" dirty="0" smtClean="0"/>
              <a:t>Basta perguntar e ela ficará falando horas a fio sobre tudo o que sabe, mas </a:t>
            </a:r>
            <a:r>
              <a:rPr lang="pt-BR" sz="2800" b="1" dirty="0" smtClean="0">
                <a:solidFill>
                  <a:srgbClr val="C00000"/>
                </a:solidFill>
              </a:rPr>
              <a:t>não</a:t>
            </a:r>
            <a:r>
              <a:rPr lang="pt-BR" sz="2800" dirty="0" smtClean="0">
                <a:solidFill>
                  <a:srgbClr val="C00000"/>
                </a:solidFill>
              </a:rPr>
              <a:t> </a:t>
            </a:r>
            <a:r>
              <a:rPr lang="pt-BR" sz="2800" b="1" dirty="0" smtClean="0">
                <a:solidFill>
                  <a:srgbClr val="C00000"/>
                </a:solidFill>
              </a:rPr>
              <a:t>perderá um minuto para escutar</a:t>
            </a:r>
            <a:r>
              <a:rPr lang="pt-BR" sz="2800" dirty="0" smtClean="0">
                <a:solidFill>
                  <a:srgbClr val="C00000"/>
                </a:solidFill>
              </a:rPr>
              <a:t> </a:t>
            </a:r>
            <a:r>
              <a:rPr lang="pt-BR" sz="2800" b="1" dirty="0" smtClean="0">
                <a:solidFill>
                  <a:srgbClr val="C00000"/>
                </a:solidFill>
              </a:rPr>
              <a:t>as ideias... </a:t>
            </a:r>
            <a:r>
              <a:rPr lang="pt-BR" sz="2800" dirty="0" smtClean="0"/>
              <a:t>"claramente inferiores" que </a:t>
            </a:r>
            <a:r>
              <a:rPr lang="pt-BR" sz="2800" b="1" dirty="0" smtClean="0">
                <a:solidFill>
                  <a:srgbClr val="C00000"/>
                </a:solidFill>
              </a:rPr>
              <a:t>você tem</a:t>
            </a:r>
            <a:r>
              <a:rPr lang="pt-BR" sz="2800" dirty="0" smtClean="0">
                <a:solidFill>
                  <a:srgbClr val="C00000"/>
                </a:solidFill>
              </a:rPr>
              <a:t>.</a:t>
            </a:r>
            <a:endParaRPr lang="pt-BR" sz="2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35696" y="4221088"/>
            <a:ext cx="6512511" cy="2081168"/>
          </a:xfrm>
        </p:spPr>
        <p:txBody>
          <a:bodyPr/>
          <a:lstStyle/>
          <a:p>
            <a:r>
              <a:rPr lang="pt-BR" dirty="0" smtClean="0"/>
              <a:t>O comportamento tipo </a:t>
            </a:r>
            <a:r>
              <a:rPr lang="pt-BR" dirty="0" smtClean="0">
                <a:solidFill>
                  <a:srgbClr val="C00000"/>
                </a:solidFill>
              </a:rPr>
              <a:t>pensa</a:t>
            </a:r>
            <a:r>
              <a:rPr lang="pt-BR" dirty="0" smtClean="0"/>
              <a:t> que sabe tudo</a:t>
            </a:r>
            <a:endParaRPr lang="pt-BR" dirty="0"/>
          </a:p>
        </p:txBody>
      </p:sp>
      <p:pic>
        <p:nvPicPr>
          <p:cNvPr id="4" name="Espaço Reservado para Conteúdo 3" descr="bobão.png"/>
          <p:cNvPicPr>
            <a:picLocks noGrp="1" noChangeAspect="1"/>
          </p:cNvPicPr>
          <p:nvPr>
            <p:ph sz="quarter" idx="13"/>
          </p:nvPr>
        </p:nvPicPr>
        <p:blipFill>
          <a:blip r:embed="rId2" cstate="print"/>
          <a:stretch>
            <a:fillRect/>
          </a:stretch>
        </p:blipFill>
        <p:spPr>
          <a:xfrm>
            <a:off x="3203848" y="260648"/>
            <a:ext cx="2891383" cy="348359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35696" y="4221088"/>
            <a:ext cx="6512511" cy="2081168"/>
          </a:xfrm>
        </p:spPr>
        <p:txBody>
          <a:bodyPr/>
          <a:lstStyle/>
          <a:p>
            <a:r>
              <a:rPr lang="pt-BR" dirty="0" smtClean="0"/>
              <a:t>O comportamento tipo </a:t>
            </a:r>
            <a:r>
              <a:rPr lang="pt-BR" dirty="0" smtClean="0">
                <a:solidFill>
                  <a:srgbClr val="C00000"/>
                </a:solidFill>
              </a:rPr>
              <a:t>pensa</a:t>
            </a:r>
            <a:r>
              <a:rPr lang="pt-BR" dirty="0" smtClean="0"/>
              <a:t> que sabe tudo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3"/>
          </p:nvPr>
        </p:nvSpPr>
        <p:spPr>
          <a:xfrm>
            <a:off x="1143000" y="548680"/>
            <a:ext cx="6400800" cy="3474720"/>
          </a:xfrm>
        </p:spPr>
        <p:txBody>
          <a:bodyPr>
            <a:noAutofit/>
          </a:bodyPr>
          <a:lstStyle/>
          <a:p>
            <a:r>
              <a:rPr lang="pt-BR" sz="2800" dirty="0" smtClean="0"/>
              <a:t>O tipo "</a:t>
            </a:r>
            <a:r>
              <a:rPr lang="pt-BR" sz="2800" b="1" dirty="0" smtClean="0">
                <a:solidFill>
                  <a:srgbClr val="C00000"/>
                </a:solidFill>
              </a:rPr>
              <a:t>ele pensa que sabe tudo</a:t>
            </a:r>
            <a:r>
              <a:rPr lang="pt-BR" sz="2800" dirty="0" smtClean="0"/>
              <a:t>": Embora </a:t>
            </a:r>
            <a:r>
              <a:rPr lang="pt-BR" sz="2800" dirty="0"/>
              <a:t>não saibam tanto assim, </a:t>
            </a:r>
            <a:r>
              <a:rPr lang="pt-BR" sz="2800" dirty="0" smtClean="0"/>
              <a:t>essas pessoas não deixam que isso as atrapalhe. Se você não conhece muito a respeito do que elas estão falando, </a:t>
            </a:r>
            <a:r>
              <a:rPr lang="pt-BR" sz="2800" b="1" dirty="0" smtClean="0">
                <a:solidFill>
                  <a:srgbClr val="C00000"/>
                </a:solidFill>
              </a:rPr>
              <a:t>podem induzir ao erro </a:t>
            </a:r>
            <a:r>
              <a:rPr lang="pt-BR" sz="2800" dirty="0" smtClean="0"/>
              <a:t>ou mesmo atrapalhar a realização de um projeto. </a:t>
            </a:r>
            <a:endParaRPr lang="pt-B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63688" y="5022304"/>
            <a:ext cx="6512511" cy="1143000"/>
          </a:xfrm>
        </p:spPr>
        <p:txBody>
          <a:bodyPr/>
          <a:lstStyle/>
          <a:p>
            <a:r>
              <a:rPr lang="pt-BR" dirty="0" smtClean="0"/>
              <a:t>A pessoa sim</a:t>
            </a:r>
            <a:endParaRPr lang="pt-BR" dirty="0"/>
          </a:p>
        </p:txBody>
      </p:sp>
      <p:pic>
        <p:nvPicPr>
          <p:cNvPr id="4" name="Espaço Reservado para Conteúdo 3" descr="sim-senhor-1.jpg"/>
          <p:cNvPicPr>
            <a:picLocks noGrp="1" noChangeAspect="1"/>
          </p:cNvPicPr>
          <p:nvPr>
            <p:ph sz="quarter" idx="13"/>
          </p:nvPr>
        </p:nvPicPr>
        <p:blipFill>
          <a:blip r:embed="rId2" cstate="print"/>
          <a:stretch>
            <a:fillRect/>
          </a:stretch>
        </p:blipFill>
        <p:spPr>
          <a:xfrm>
            <a:off x="1905000" y="969169"/>
            <a:ext cx="5403304" cy="332429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63688" y="5310336"/>
            <a:ext cx="6512511" cy="1143000"/>
          </a:xfrm>
        </p:spPr>
        <p:txBody>
          <a:bodyPr/>
          <a:lstStyle/>
          <a:p>
            <a:r>
              <a:rPr lang="pt-BR" dirty="0" smtClean="0"/>
              <a:t>A pessoa sim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4209648"/>
          </a:xfrm>
        </p:spPr>
        <p:txBody>
          <a:bodyPr>
            <a:noAutofit/>
          </a:bodyPr>
          <a:lstStyle/>
          <a:p>
            <a:r>
              <a:rPr lang="pt-BR" sz="3200" b="1" dirty="0" smtClean="0">
                <a:solidFill>
                  <a:srgbClr val="C00000"/>
                </a:solidFill>
              </a:rPr>
              <a:t>Rápida em concordar</a:t>
            </a:r>
            <a:r>
              <a:rPr lang="pt-BR" sz="3200" dirty="0" smtClean="0">
                <a:solidFill>
                  <a:srgbClr val="C00000"/>
                </a:solidFill>
              </a:rPr>
              <a:t>, </a:t>
            </a:r>
            <a:r>
              <a:rPr lang="pt-BR" sz="3200" b="1" dirty="0" smtClean="0">
                <a:solidFill>
                  <a:srgbClr val="C00000"/>
                </a:solidFill>
              </a:rPr>
              <a:t>mas lenta em agir</a:t>
            </a:r>
            <a:r>
              <a:rPr lang="pt-BR" sz="3200" dirty="0" smtClean="0"/>
              <a:t>, a pessoa que só diz "sim" deixa um rastro de desculpas e promessas não cumpridas. </a:t>
            </a:r>
          </a:p>
          <a:p>
            <a:r>
              <a:rPr lang="pt-BR" sz="3200" dirty="0" smtClean="0"/>
              <a:t>Embora não agrade a ninguém, </a:t>
            </a:r>
            <a:r>
              <a:rPr lang="pt-BR" sz="3200" b="1" u="sng" dirty="0" smtClean="0">
                <a:solidFill>
                  <a:srgbClr val="C00000"/>
                </a:solidFill>
              </a:rPr>
              <a:t>ela faz de tudo para deixar os outros felizes</a:t>
            </a:r>
            <a:r>
              <a:rPr lang="pt-BR" sz="3200" u="sng" dirty="0" smtClean="0">
                <a:solidFill>
                  <a:srgbClr val="C00000"/>
                </a:solidFill>
              </a:rPr>
              <a:t>.</a:t>
            </a:r>
            <a:endParaRPr lang="pt-BR" sz="3200" u="sng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35696" y="5310336"/>
            <a:ext cx="6512511" cy="1143000"/>
          </a:xfrm>
        </p:spPr>
        <p:txBody>
          <a:bodyPr/>
          <a:lstStyle/>
          <a:p>
            <a:r>
              <a:rPr lang="pt-BR" dirty="0" smtClean="0"/>
              <a:t>A pessoa talvez</a:t>
            </a:r>
            <a:endParaRPr lang="pt-BR" dirty="0"/>
          </a:p>
        </p:txBody>
      </p:sp>
      <p:pic>
        <p:nvPicPr>
          <p:cNvPr id="4" name="Espaço Reservado para Conteúdo 3" descr="talvez.jpg"/>
          <p:cNvPicPr>
            <a:picLocks noGrp="1" noChangeAspect="1"/>
          </p:cNvPicPr>
          <p:nvPr>
            <p:ph sz="quarter" idx="13"/>
          </p:nvPr>
        </p:nvPicPr>
        <p:blipFill>
          <a:blip r:embed="rId2" cstate="print"/>
          <a:stretch>
            <a:fillRect/>
          </a:stretch>
        </p:blipFill>
        <p:spPr>
          <a:xfrm>
            <a:off x="2699792" y="620688"/>
            <a:ext cx="3960440" cy="402855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63688" y="5166320"/>
            <a:ext cx="6512511" cy="1143000"/>
          </a:xfrm>
        </p:spPr>
        <p:txBody>
          <a:bodyPr/>
          <a:lstStyle/>
          <a:p>
            <a:r>
              <a:rPr lang="pt-BR" dirty="0" smtClean="0"/>
              <a:t>A pessoa talvez.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849608"/>
          </a:xfrm>
        </p:spPr>
        <p:txBody>
          <a:bodyPr>
            <a:noAutofit/>
          </a:bodyPr>
          <a:lstStyle/>
          <a:p>
            <a:r>
              <a:rPr lang="pt-BR" sz="2800" dirty="0" smtClean="0"/>
              <a:t>Quando se depara com uma decisão importante, o tipo "talvez" </a:t>
            </a:r>
            <a:r>
              <a:rPr lang="pt-BR" sz="2800" b="1" dirty="0" smtClean="0">
                <a:solidFill>
                  <a:srgbClr val="C00000"/>
                </a:solidFill>
              </a:rPr>
              <a:t>não consegue tomar nenhuma decisão até que seja tarde demais. </a:t>
            </a:r>
            <a:r>
              <a:rPr lang="pt-BR" sz="2800" dirty="0" smtClean="0"/>
              <a:t>Inevitavelmente chega a hora em que a decisão se faz sozinha.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15616" y="548680"/>
            <a:ext cx="7175351" cy="5328592"/>
          </a:xfrm>
        </p:spPr>
        <p:txBody>
          <a:bodyPr/>
          <a:lstStyle/>
          <a:p>
            <a:r>
              <a:rPr lang="pt-BR" dirty="0" smtClean="0"/>
              <a:t>Como Lidar com Pessoas Difíceis, sem ficar frustrado, decepcionado ou angustiado.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93952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63688" y="5382344"/>
            <a:ext cx="6512511" cy="998984"/>
          </a:xfrm>
        </p:spPr>
        <p:txBody>
          <a:bodyPr/>
          <a:lstStyle/>
          <a:p>
            <a:r>
              <a:rPr lang="pt-BR" dirty="0" smtClean="0"/>
              <a:t>A pessoa nada.</a:t>
            </a:r>
            <a:endParaRPr lang="pt-BR" dirty="0"/>
          </a:p>
        </p:txBody>
      </p:sp>
      <p:pic>
        <p:nvPicPr>
          <p:cNvPr id="4" name="Espaço Reservado para Conteúdo 3" descr="nada.jpg"/>
          <p:cNvPicPr>
            <a:picLocks noGrp="1" noChangeAspect="1"/>
          </p:cNvPicPr>
          <p:nvPr>
            <p:ph sz="quarter" idx="13"/>
          </p:nvPr>
        </p:nvPicPr>
        <p:blipFill>
          <a:blip r:embed="rId2" cstate="print"/>
          <a:stretch>
            <a:fillRect/>
          </a:stretch>
        </p:blipFill>
        <p:spPr>
          <a:xfrm>
            <a:off x="2800404" y="548680"/>
            <a:ext cx="3418345" cy="384929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63688" y="5310336"/>
            <a:ext cx="6512511" cy="1143000"/>
          </a:xfrm>
        </p:spPr>
        <p:txBody>
          <a:bodyPr/>
          <a:lstStyle/>
          <a:p>
            <a:r>
              <a:rPr lang="pt-BR" dirty="0" smtClean="0"/>
              <a:t>A pessoa nada.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pt-BR" sz="3200" dirty="0" smtClean="0"/>
              <a:t>Você não sabe o que se passa na cabeça desse tipo de pessoa porque ela </a:t>
            </a:r>
            <a:r>
              <a:rPr lang="pt-BR" sz="3200" dirty="0"/>
              <a:t>é</a:t>
            </a:r>
            <a:r>
              <a:rPr lang="pt-BR" sz="3200" b="1" dirty="0" smtClean="0">
                <a:solidFill>
                  <a:srgbClr val="C00000"/>
                </a:solidFill>
              </a:rPr>
              <a:t> "invisível" </a:t>
            </a:r>
            <a:r>
              <a:rPr lang="pt-BR" sz="3200" dirty="0" smtClean="0"/>
              <a:t>- não dá nenhum “feedback” (opinião), verbal ou corporal.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35696" y="5238328"/>
            <a:ext cx="6512511" cy="1143000"/>
          </a:xfrm>
        </p:spPr>
        <p:txBody>
          <a:bodyPr/>
          <a:lstStyle/>
          <a:p>
            <a:r>
              <a:rPr lang="pt-BR" dirty="0" smtClean="0"/>
              <a:t>A pessoa não.</a:t>
            </a:r>
            <a:endParaRPr lang="pt-BR" dirty="0"/>
          </a:p>
        </p:txBody>
      </p:sp>
      <p:pic>
        <p:nvPicPr>
          <p:cNvPr id="4" name="Espaço Reservado para Conteúdo 3" descr="não.png"/>
          <p:cNvPicPr>
            <a:picLocks noGrp="1" noChangeAspect="1"/>
          </p:cNvPicPr>
          <p:nvPr>
            <p:ph sz="quarter" idx="13"/>
          </p:nvPr>
        </p:nvPicPr>
        <p:blipFill>
          <a:blip r:embed="rId2" cstate="print"/>
          <a:stretch>
            <a:fillRect/>
          </a:stretch>
        </p:blipFill>
        <p:spPr>
          <a:xfrm>
            <a:off x="2483768" y="692696"/>
            <a:ext cx="3756031" cy="352839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3289" y="5022304"/>
            <a:ext cx="6512511" cy="1143000"/>
          </a:xfrm>
        </p:spPr>
        <p:txBody>
          <a:bodyPr/>
          <a:lstStyle/>
          <a:p>
            <a:r>
              <a:rPr lang="pt-BR" dirty="0" smtClean="0"/>
              <a:t>A pessoa não.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pt-BR" sz="3200" dirty="0"/>
              <a:t>O</a:t>
            </a:r>
            <a:r>
              <a:rPr lang="pt-BR" sz="3200" dirty="0" smtClean="0"/>
              <a:t> tipo que só fala </a:t>
            </a:r>
            <a:r>
              <a:rPr lang="pt-BR" sz="3200" b="1" dirty="0" smtClean="0">
                <a:solidFill>
                  <a:srgbClr val="C00000"/>
                </a:solidFill>
              </a:rPr>
              <a:t>"não" </a:t>
            </a:r>
            <a:r>
              <a:rPr lang="pt-BR" sz="3200" dirty="0" smtClean="0"/>
              <a:t>e</a:t>
            </a:r>
            <a:r>
              <a:rPr lang="pt-BR" sz="3200" b="1" dirty="0" smtClean="0">
                <a:solidFill>
                  <a:srgbClr val="C00000"/>
                </a:solidFill>
              </a:rPr>
              <a:t> </a:t>
            </a:r>
            <a:r>
              <a:rPr lang="pt-BR" sz="3200" dirty="0" smtClean="0"/>
              <a:t>leva os outros ao desespero. </a:t>
            </a:r>
          </a:p>
          <a:p>
            <a:r>
              <a:rPr lang="pt-BR" sz="3200" dirty="0"/>
              <a:t> Indolente e </a:t>
            </a:r>
            <a:r>
              <a:rPr lang="pt-BR" sz="3200" b="1" dirty="0" smtClean="0">
                <a:solidFill>
                  <a:srgbClr val="C00000"/>
                </a:solidFill>
              </a:rPr>
              <a:t>desencorajador</a:t>
            </a:r>
            <a:r>
              <a:rPr lang="pt-BR" sz="3200" dirty="0" smtClean="0">
                <a:solidFill>
                  <a:schemeClr val="tx1"/>
                </a:solidFill>
              </a:rPr>
              <a:t>.</a:t>
            </a:r>
            <a:endParaRPr lang="pt-BR" sz="3200" dirty="0" smtClean="0"/>
          </a:p>
          <a:p>
            <a:pPr>
              <a:buNone/>
            </a:pPr>
            <a:endParaRPr lang="pt-BR" sz="3200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pt-BR" sz="3200" b="1" dirty="0" smtClean="0">
                <a:solidFill>
                  <a:srgbClr val="C00000"/>
                </a:solidFill>
              </a:rPr>
              <a:t>"Não estou sendo negativo, estou apenas sendo realista!“.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91680" y="5094312"/>
            <a:ext cx="6512511" cy="1143000"/>
          </a:xfrm>
        </p:spPr>
        <p:txBody>
          <a:bodyPr/>
          <a:lstStyle/>
          <a:p>
            <a:r>
              <a:rPr lang="pt-BR" dirty="0" smtClean="0"/>
              <a:t>O reclamador.</a:t>
            </a:r>
            <a:endParaRPr lang="pt-BR" dirty="0"/>
          </a:p>
        </p:txBody>
      </p:sp>
      <p:pic>
        <p:nvPicPr>
          <p:cNvPr id="10" name="Espaço Reservado para Conteúdo 9" descr="o-reclamador.jpg"/>
          <p:cNvPicPr>
            <a:picLocks noGrp="1" noChangeAspect="1"/>
          </p:cNvPicPr>
          <p:nvPr>
            <p:ph sz="quarter" idx="13"/>
          </p:nvPr>
        </p:nvPicPr>
        <p:blipFill>
          <a:blip r:embed="rId2" cstate="print"/>
          <a:stretch>
            <a:fillRect/>
          </a:stretch>
        </p:blipFill>
        <p:spPr>
          <a:xfrm>
            <a:off x="2483768" y="404664"/>
            <a:ext cx="3805255" cy="372185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3289" y="5310336"/>
            <a:ext cx="6512511" cy="1143000"/>
          </a:xfrm>
        </p:spPr>
        <p:txBody>
          <a:bodyPr/>
          <a:lstStyle/>
          <a:p>
            <a:r>
              <a:rPr lang="pt-BR" dirty="0" smtClean="0"/>
              <a:t>O reclamador.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4137640"/>
          </a:xfrm>
        </p:spPr>
        <p:txBody>
          <a:bodyPr>
            <a:normAutofit fontScale="92500" lnSpcReduction="20000"/>
          </a:bodyPr>
          <a:lstStyle/>
          <a:p>
            <a:r>
              <a:rPr lang="pt-BR" sz="3500" dirty="0" smtClean="0"/>
              <a:t>Esse tipo mergulha de cabeça nos problemas, </a:t>
            </a:r>
            <a:r>
              <a:rPr lang="pt-BR" sz="3500" b="1" dirty="0" smtClean="0">
                <a:solidFill>
                  <a:srgbClr val="C00000"/>
                </a:solidFill>
              </a:rPr>
              <a:t>reclama incessantemente </a:t>
            </a:r>
            <a:r>
              <a:rPr lang="pt-BR" sz="3500" dirty="0" smtClean="0"/>
              <a:t>e arrasta todo mundo para baixo com o peso de suas generalizações. </a:t>
            </a:r>
          </a:p>
          <a:p>
            <a:endParaRPr lang="pt-BR" sz="3500" dirty="0" smtClean="0"/>
          </a:p>
          <a:p>
            <a:r>
              <a:rPr lang="pt-BR" sz="3500" dirty="0" smtClean="0"/>
              <a:t>Para ele, está tudo errado e será sempre assim</a:t>
            </a:r>
            <a:r>
              <a:rPr lang="pt-BR" sz="3500" dirty="0" smtClean="0">
                <a:solidFill>
                  <a:srgbClr val="C00000"/>
                </a:solidFill>
              </a:rPr>
              <a:t>... </a:t>
            </a:r>
            <a:r>
              <a:rPr lang="pt-BR" sz="3500" b="1" dirty="0" smtClean="0">
                <a:solidFill>
                  <a:srgbClr val="C00000"/>
                </a:solidFill>
              </a:rPr>
              <a:t>a não ser que </a:t>
            </a:r>
            <a:r>
              <a:rPr lang="pt-BR" sz="3500" b="1" u="sng" dirty="0" smtClean="0">
                <a:solidFill>
                  <a:srgbClr val="C00000"/>
                </a:solidFill>
              </a:rPr>
              <a:t>você</a:t>
            </a:r>
            <a:r>
              <a:rPr lang="pt-BR" sz="3500" b="1" dirty="0" smtClean="0">
                <a:solidFill>
                  <a:srgbClr val="C00000"/>
                </a:solidFill>
              </a:rPr>
              <a:t> faça alguma coisa.</a:t>
            </a:r>
          </a:p>
          <a:p>
            <a:pPr>
              <a:buNone/>
            </a:pPr>
            <a:endParaRPr lang="pt-B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07704" y="4149080"/>
            <a:ext cx="6512511" cy="2153176"/>
          </a:xfrm>
        </p:spPr>
        <p:txBody>
          <a:bodyPr/>
          <a:lstStyle/>
          <a:p>
            <a:r>
              <a:rPr lang="pt-BR" dirty="0" smtClean="0"/>
              <a:t>Ideais iniciais para </a:t>
            </a:r>
            <a:r>
              <a:rPr lang="pt-BR" dirty="0" smtClean="0">
                <a:solidFill>
                  <a:srgbClr val="C00000"/>
                </a:solidFill>
              </a:rPr>
              <a:t>lidar</a:t>
            </a:r>
            <a:r>
              <a:rPr lang="pt-BR" dirty="0" smtClean="0"/>
              <a:t> com pessoas difíceis.</a:t>
            </a:r>
            <a:endParaRPr lang="pt-BR" dirty="0"/>
          </a:p>
        </p:txBody>
      </p:sp>
      <p:pic>
        <p:nvPicPr>
          <p:cNvPr id="5" name="Espaço Reservado para Conteúdo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6007" y="692696"/>
            <a:ext cx="2582137" cy="266429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3289" y="4588192"/>
            <a:ext cx="6512511" cy="2153176"/>
          </a:xfrm>
        </p:spPr>
        <p:txBody>
          <a:bodyPr/>
          <a:lstStyle/>
          <a:p>
            <a:r>
              <a:rPr lang="pt-BR" dirty="0" smtClean="0"/>
              <a:t>Ideais iniciais para </a:t>
            </a:r>
            <a:r>
              <a:rPr lang="pt-BR" dirty="0" smtClean="0">
                <a:solidFill>
                  <a:srgbClr val="C00000"/>
                </a:solidFill>
              </a:rPr>
              <a:t>lidar </a:t>
            </a:r>
            <a:r>
              <a:rPr lang="pt-BR" dirty="0" smtClean="0"/>
              <a:t>com pessoas difíceis.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>
          <a:xfrm>
            <a:off x="1143000" y="476672"/>
            <a:ext cx="6400800" cy="372956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pt-BR" sz="2800" dirty="0" smtClean="0">
                <a:solidFill>
                  <a:srgbClr val="C00000"/>
                </a:solidFill>
              </a:rPr>
              <a:t>-</a:t>
            </a:r>
            <a:r>
              <a:rPr lang="pt-BR" sz="2800" dirty="0" smtClean="0"/>
              <a:t> A pessoa que você considera irritante pode ser </a:t>
            </a:r>
            <a:r>
              <a:rPr lang="pt-BR" sz="2800" b="1" dirty="0" smtClean="0">
                <a:solidFill>
                  <a:srgbClr val="C00000"/>
                </a:solidFill>
              </a:rPr>
              <a:t>aceita</a:t>
            </a:r>
            <a:r>
              <a:rPr lang="pt-BR" sz="2800" dirty="0" smtClean="0">
                <a:solidFill>
                  <a:srgbClr val="C00000"/>
                </a:solidFill>
              </a:rPr>
              <a:t> </a:t>
            </a:r>
            <a:r>
              <a:rPr lang="pt-BR" sz="2800" dirty="0" smtClean="0"/>
              <a:t>perfeitamente</a:t>
            </a:r>
            <a:r>
              <a:rPr lang="pt-BR" sz="2800" dirty="0" smtClean="0">
                <a:solidFill>
                  <a:srgbClr val="C00000"/>
                </a:solidFill>
              </a:rPr>
              <a:t> </a:t>
            </a:r>
            <a:r>
              <a:rPr lang="pt-BR" sz="2800" b="1" dirty="0" smtClean="0">
                <a:solidFill>
                  <a:srgbClr val="C00000"/>
                </a:solidFill>
              </a:rPr>
              <a:t>pelos</a:t>
            </a:r>
            <a:r>
              <a:rPr lang="pt-BR" sz="2800" dirty="0" smtClean="0">
                <a:solidFill>
                  <a:srgbClr val="C00000"/>
                </a:solidFill>
              </a:rPr>
              <a:t> </a:t>
            </a:r>
            <a:r>
              <a:rPr lang="pt-BR" sz="2800" b="1" dirty="0" smtClean="0">
                <a:solidFill>
                  <a:srgbClr val="C00000"/>
                </a:solidFill>
              </a:rPr>
              <a:t>outros.</a:t>
            </a:r>
          </a:p>
          <a:p>
            <a:pPr>
              <a:buNone/>
            </a:pPr>
            <a:r>
              <a:rPr lang="pt-BR" sz="2800" dirty="0" smtClean="0">
                <a:solidFill>
                  <a:srgbClr val="C00000"/>
                </a:solidFill>
              </a:rPr>
              <a:t>-</a:t>
            </a:r>
            <a:r>
              <a:rPr lang="pt-BR" sz="2800" dirty="0" smtClean="0"/>
              <a:t> Todos nós temos </a:t>
            </a:r>
            <a:r>
              <a:rPr lang="pt-BR" sz="2800" dirty="0" smtClean="0">
                <a:solidFill>
                  <a:srgbClr val="C00000"/>
                </a:solidFill>
              </a:rPr>
              <a:t>,</a:t>
            </a:r>
            <a:r>
              <a:rPr lang="pt-BR" sz="2800" b="1" dirty="0" smtClean="0">
                <a:solidFill>
                  <a:srgbClr val="C00000"/>
                </a:solidFill>
              </a:rPr>
              <a:t>momentos difíceis</a:t>
            </a:r>
            <a:r>
              <a:rPr lang="pt-BR" sz="2800" dirty="0" smtClean="0"/>
              <a:t>.</a:t>
            </a:r>
          </a:p>
          <a:p>
            <a:pPr>
              <a:buNone/>
            </a:pPr>
            <a:r>
              <a:rPr lang="pt-BR" sz="2800" dirty="0" smtClean="0">
                <a:solidFill>
                  <a:srgbClr val="C00000"/>
                </a:solidFill>
              </a:rPr>
              <a:t>-</a:t>
            </a:r>
            <a:r>
              <a:rPr lang="pt-BR" sz="2800" dirty="0" smtClean="0"/>
              <a:t> Reconheça </a:t>
            </a:r>
            <a:r>
              <a:rPr lang="pt-BR" sz="2800" dirty="0"/>
              <a:t>o papel </a:t>
            </a:r>
            <a:r>
              <a:rPr lang="pt-BR" sz="2800" dirty="0" smtClean="0"/>
              <a:t>que </a:t>
            </a:r>
            <a:r>
              <a:rPr lang="pt-BR" sz="2800" b="1" dirty="0" smtClean="0">
                <a:solidFill>
                  <a:srgbClr val="C00000"/>
                </a:solidFill>
              </a:rPr>
              <a:t>você</a:t>
            </a:r>
            <a:r>
              <a:rPr lang="pt-BR" sz="2800" dirty="0" smtClean="0"/>
              <a:t> desempenha no comportamento indesejável da pessoa difícil.</a:t>
            </a:r>
            <a:endParaRPr lang="pt-B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3289" y="4804216"/>
            <a:ext cx="6512511" cy="1721128"/>
          </a:xfrm>
        </p:spPr>
        <p:txBody>
          <a:bodyPr/>
          <a:lstStyle/>
          <a:p>
            <a:r>
              <a:rPr lang="pt-BR" dirty="0" smtClean="0"/>
              <a:t>Como lidar com pessoas difíceis?</a:t>
            </a:r>
            <a:endParaRPr lang="pt-BR" dirty="0"/>
          </a:p>
        </p:txBody>
      </p:sp>
      <p:pic>
        <p:nvPicPr>
          <p:cNvPr id="6" name="Espaço Reservado para Conteúdo 5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6829" y="548680"/>
            <a:ext cx="5107459" cy="344890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47921" y="4732208"/>
            <a:ext cx="6512511" cy="1721128"/>
          </a:xfrm>
        </p:spPr>
        <p:txBody>
          <a:bodyPr/>
          <a:lstStyle/>
          <a:p>
            <a:r>
              <a:rPr lang="pt-BR" dirty="0"/>
              <a:t>Como lidar com pessoas difíceis?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pt-BR" sz="3200" dirty="0" smtClean="0"/>
              <a:t>Não reaja</a:t>
            </a:r>
          </a:p>
          <a:p>
            <a:r>
              <a:rPr lang="pt-BR" sz="3200" dirty="0" smtClean="0"/>
              <a:t>Afaste-se</a:t>
            </a:r>
          </a:p>
          <a:p>
            <a:r>
              <a:rPr lang="pt-BR" sz="3200" dirty="0" smtClean="0"/>
              <a:t>Mude sua postura</a:t>
            </a:r>
          </a:p>
          <a:p>
            <a:r>
              <a:rPr lang="pt-BR" sz="3200" b="1" dirty="0" smtClean="0">
                <a:solidFill>
                  <a:srgbClr val="C00000"/>
                </a:solidFill>
              </a:rPr>
              <a:t>Mude seu comportamento</a:t>
            </a:r>
          </a:p>
          <a:p>
            <a:pPr>
              <a:buNone/>
            </a:pPr>
            <a:endParaRPr lang="pt-BR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1259632" y="260648"/>
            <a:ext cx="7488832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>
                <a:solidFill>
                  <a:schemeClr val="bg1">
                    <a:lumMod val="50000"/>
                  </a:schemeClr>
                </a:solidFill>
              </a:rPr>
              <a:t>Uma definição de liderança:</a:t>
            </a:r>
            <a:br>
              <a:rPr lang="pt-BR" sz="3200" b="1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pt-BR" sz="3200" b="1" dirty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pt-BR" sz="3200" b="1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pt-BR" sz="3200" b="1" dirty="0">
                <a:solidFill>
                  <a:schemeClr val="bg1">
                    <a:lumMod val="50000"/>
                  </a:schemeClr>
                </a:solidFill>
              </a:rPr>
              <a:t>“A liderança é o esforço de exercer conscientemente uma</a:t>
            </a:r>
            <a:r>
              <a:rPr lang="pt-BR" sz="3200" b="1" dirty="0">
                <a:solidFill>
                  <a:srgbClr val="C00000"/>
                </a:solidFill>
              </a:rPr>
              <a:t> influência especial </a:t>
            </a:r>
            <a:r>
              <a:rPr lang="pt-BR" sz="3200" b="1" dirty="0">
                <a:solidFill>
                  <a:schemeClr val="bg1">
                    <a:lumMod val="50000"/>
                  </a:schemeClr>
                </a:solidFill>
              </a:rPr>
              <a:t>dentro de um grupo no sentido de levá-lo a atingir metas de permanente benefício que atendam as necessidades reais do grupo.”</a:t>
            </a:r>
            <a:br>
              <a:rPr lang="pt-BR" sz="3200" b="1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pt-BR" sz="3200" b="1" dirty="0">
                <a:solidFill>
                  <a:schemeClr val="bg1">
                    <a:lumMod val="50000"/>
                  </a:schemeClr>
                </a:solidFill>
              </a:rPr>
              <a:t>                              </a:t>
            </a:r>
            <a:br>
              <a:rPr lang="pt-BR" sz="3200" b="1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pt-BR" sz="3200" b="1" dirty="0">
                <a:solidFill>
                  <a:schemeClr val="bg1">
                    <a:lumMod val="50000"/>
                  </a:schemeClr>
                </a:solidFill>
              </a:rPr>
              <a:t>                                 John Raggai </a:t>
            </a:r>
            <a:br>
              <a:rPr lang="pt-BR" sz="3200" b="1" dirty="0">
                <a:solidFill>
                  <a:schemeClr val="bg1">
                    <a:lumMod val="50000"/>
                  </a:schemeClr>
                </a:solidFill>
              </a:rPr>
            </a:br>
            <a:endParaRPr lang="pt-BR" sz="32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2107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63688" y="5013176"/>
            <a:ext cx="6512511" cy="1289080"/>
          </a:xfrm>
        </p:spPr>
        <p:txBody>
          <a:bodyPr/>
          <a:lstStyle/>
          <a:p>
            <a:r>
              <a:rPr lang="pt-BR" dirty="0" smtClean="0"/>
              <a:t> Não reaja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42096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sz="2800" dirty="0" smtClean="0">
                <a:solidFill>
                  <a:srgbClr val="C00000"/>
                </a:solidFill>
              </a:rPr>
              <a:t>-</a:t>
            </a:r>
            <a:r>
              <a:rPr lang="pt-BR" sz="2800" dirty="0" smtClean="0"/>
              <a:t> Evite entrar no jogo da pessoa difícil, você pode </a:t>
            </a:r>
            <a:r>
              <a:rPr lang="pt-BR" sz="2800" dirty="0" smtClean="0">
                <a:solidFill>
                  <a:schemeClr val="tx1"/>
                </a:solidFill>
              </a:rPr>
              <a:t>ganhar a batalha mas perder a guerra</a:t>
            </a:r>
            <a:r>
              <a:rPr lang="pt-BR" sz="2800" dirty="0" smtClean="0"/>
              <a:t>. Isso </a:t>
            </a:r>
            <a:r>
              <a:rPr lang="pt-BR" sz="2800" b="1" dirty="0" smtClean="0">
                <a:solidFill>
                  <a:srgbClr val="C00000"/>
                </a:solidFill>
              </a:rPr>
              <a:t>não</a:t>
            </a:r>
            <a:r>
              <a:rPr lang="pt-BR" sz="2800" dirty="0" smtClean="0"/>
              <a:t> significa ser passivo!</a:t>
            </a:r>
          </a:p>
          <a:p>
            <a:pPr>
              <a:buFontTx/>
              <a:buChar char="-"/>
            </a:pPr>
            <a:r>
              <a:rPr lang="pt-BR" sz="2800" dirty="0" smtClean="0"/>
              <a:t>A</a:t>
            </a:r>
            <a:r>
              <a:rPr lang="pt-BR" sz="2800" dirty="0" smtClean="0">
                <a:solidFill>
                  <a:srgbClr val="A50021"/>
                </a:solidFill>
              </a:rPr>
              <a:t> </a:t>
            </a:r>
            <a:r>
              <a:rPr lang="pt-BR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reação</a:t>
            </a:r>
            <a:r>
              <a:rPr lang="pt-BR" sz="2800" dirty="0" smtClean="0">
                <a:solidFill>
                  <a:srgbClr val="A50021"/>
                </a:solidFill>
              </a:rPr>
              <a:t> </a:t>
            </a:r>
            <a:r>
              <a:rPr lang="pt-BR" sz="2800" dirty="0" smtClean="0"/>
              <a:t>só adia a </a:t>
            </a:r>
            <a:r>
              <a:rPr lang="pt-BR" sz="2800" b="1" dirty="0" smtClean="0"/>
              <a:t>ação</a:t>
            </a:r>
            <a:r>
              <a:rPr lang="pt-BR" sz="2800" dirty="0" smtClean="0"/>
              <a:t> </a:t>
            </a:r>
            <a:r>
              <a:rPr lang="pt-BR" sz="2800" b="1" dirty="0" smtClean="0"/>
              <a:t>efetiva</a:t>
            </a:r>
            <a:r>
              <a:rPr lang="pt-BR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</a:p>
          <a:p>
            <a:pPr>
              <a:buFontTx/>
              <a:buChar char="-"/>
            </a:pPr>
            <a:r>
              <a:rPr lang="pt-BR" sz="2800" b="1" dirty="0" smtClean="0">
                <a:solidFill>
                  <a:srgbClr val="C00000"/>
                </a:solidFill>
              </a:rPr>
              <a:t>Seja assertivo, </a:t>
            </a:r>
            <a:r>
              <a:rPr lang="pt-BR" sz="2800" b="1" dirty="0">
                <a:solidFill>
                  <a:srgbClr val="C00000"/>
                </a:solidFill>
              </a:rPr>
              <a:t>agindo assim você será produtivo! </a:t>
            </a:r>
          </a:p>
          <a:p>
            <a:pPr>
              <a:buNone/>
            </a:pPr>
            <a:endParaRPr lang="pt-BR" sz="2800" dirty="0" smtClean="0"/>
          </a:p>
          <a:p>
            <a:pPr>
              <a:buNone/>
            </a:pPr>
            <a:endParaRPr lang="pt-BR" sz="2800" dirty="0" smtClean="0"/>
          </a:p>
          <a:p>
            <a:pPr>
              <a:buNone/>
            </a:pPr>
            <a:endParaRPr lang="pt-BR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63688" y="5013176"/>
            <a:ext cx="6512511" cy="1289080"/>
          </a:xfrm>
        </p:spPr>
        <p:txBody>
          <a:bodyPr/>
          <a:lstStyle/>
          <a:p>
            <a:r>
              <a:rPr lang="pt-BR" dirty="0" smtClean="0"/>
              <a:t> Não reaja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42096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sz="2800" dirty="0" smtClean="0">
                <a:solidFill>
                  <a:srgbClr val="C00000"/>
                </a:solidFill>
              </a:rPr>
              <a:t>-</a:t>
            </a:r>
            <a:r>
              <a:rPr lang="pt-BR" sz="2800" dirty="0" smtClean="0"/>
              <a:t> Evite </a:t>
            </a:r>
            <a:r>
              <a:rPr lang="pt-BR" sz="2800" b="1" dirty="0" smtClean="0">
                <a:solidFill>
                  <a:srgbClr val="C00000"/>
                </a:solidFill>
              </a:rPr>
              <a:t>a frustração</a:t>
            </a:r>
            <a:r>
              <a:rPr lang="pt-BR" sz="2800" dirty="0" smtClean="0"/>
              <a:t>: Sofrimento </a:t>
            </a:r>
            <a:r>
              <a:rPr lang="pt-BR" sz="2800" b="1" dirty="0" smtClean="0">
                <a:solidFill>
                  <a:srgbClr val="C00000"/>
                </a:solidFill>
              </a:rPr>
              <a:t>não</a:t>
            </a:r>
            <a:r>
              <a:rPr lang="pt-BR" sz="2800" dirty="0" smtClean="0"/>
              <a:t> é o único caminho.</a:t>
            </a:r>
          </a:p>
          <a:p>
            <a:pPr>
              <a:buNone/>
            </a:pPr>
            <a:r>
              <a:rPr lang="pt-BR" sz="2800" dirty="0" smtClean="0">
                <a:solidFill>
                  <a:srgbClr val="C00000"/>
                </a:solidFill>
              </a:rPr>
              <a:t>-</a:t>
            </a:r>
            <a:r>
              <a:rPr lang="pt-BR" sz="2800" dirty="0" smtClean="0"/>
              <a:t> Evite a reclamação: reclamar com quem não tem </a:t>
            </a:r>
            <a:r>
              <a:rPr lang="pt-BR" sz="2800" b="1" dirty="0" smtClean="0">
                <a:solidFill>
                  <a:srgbClr val="C00000"/>
                </a:solidFill>
              </a:rPr>
              <a:t>poder algum </a:t>
            </a:r>
            <a:r>
              <a:rPr lang="pt-BR" sz="2800" dirty="0" smtClean="0"/>
              <a:t>tende a </a:t>
            </a:r>
            <a:r>
              <a:rPr lang="pt-BR" sz="2800" b="1" dirty="0" smtClean="0">
                <a:solidFill>
                  <a:srgbClr val="C00000"/>
                </a:solidFill>
              </a:rPr>
              <a:t>reduzir o</a:t>
            </a:r>
            <a:r>
              <a:rPr lang="pt-BR" sz="2800" dirty="0" smtClean="0">
                <a:solidFill>
                  <a:srgbClr val="C00000"/>
                </a:solidFill>
              </a:rPr>
              <a:t> </a:t>
            </a:r>
            <a:r>
              <a:rPr lang="pt-BR" sz="2800" b="1" u="sng" dirty="0" smtClean="0">
                <a:solidFill>
                  <a:srgbClr val="C00000"/>
                </a:solidFill>
              </a:rPr>
              <a:t>moral</a:t>
            </a:r>
            <a:r>
              <a:rPr lang="pt-BR" sz="2800" dirty="0" smtClean="0">
                <a:solidFill>
                  <a:srgbClr val="C00000"/>
                </a:solidFill>
              </a:rPr>
              <a:t> </a:t>
            </a:r>
            <a:r>
              <a:rPr lang="pt-BR" sz="2800" dirty="0" smtClean="0"/>
              <a:t>e impedir a produtividade.</a:t>
            </a:r>
          </a:p>
          <a:p>
            <a:pPr>
              <a:buNone/>
            </a:pPr>
            <a:endParaRPr lang="pt-BR" sz="2800" dirty="0" smtClean="0"/>
          </a:p>
          <a:p>
            <a:pPr>
              <a:buNone/>
            </a:pPr>
            <a:endParaRPr lang="pt-BR" sz="2800" dirty="0" smtClean="0"/>
          </a:p>
          <a:p>
            <a:pPr>
              <a:buNone/>
            </a:pPr>
            <a:endParaRPr lang="pt-BR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63688" y="5013176"/>
            <a:ext cx="6512511" cy="1289080"/>
          </a:xfrm>
        </p:spPr>
        <p:txBody>
          <a:bodyPr/>
          <a:lstStyle/>
          <a:p>
            <a:r>
              <a:rPr lang="pt-BR" dirty="0" smtClean="0"/>
              <a:t> Não reaja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42096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sz="2800" dirty="0" smtClean="0"/>
              <a:t>Evite se </a:t>
            </a:r>
            <a:r>
              <a:rPr lang="pt-BR" sz="2800" b="1" dirty="0" smtClean="0">
                <a:solidFill>
                  <a:srgbClr val="C00000"/>
                </a:solidFill>
              </a:rPr>
              <a:t>defender</a:t>
            </a:r>
            <a:r>
              <a:rPr lang="pt-BR" sz="2800" dirty="0" smtClean="0"/>
              <a:t> ou </a:t>
            </a:r>
            <a:r>
              <a:rPr lang="pt-BR" sz="2800" b="1" dirty="0" smtClean="0">
                <a:solidFill>
                  <a:srgbClr val="C00000"/>
                </a:solidFill>
              </a:rPr>
              <a:t>explicar</a:t>
            </a:r>
            <a:r>
              <a:rPr lang="pt-BR" sz="2800" dirty="0" smtClean="0"/>
              <a:t>: </a:t>
            </a:r>
          </a:p>
          <a:p>
            <a:pPr>
              <a:buFontTx/>
              <a:buChar char="-"/>
            </a:pPr>
            <a:r>
              <a:rPr lang="pt-BR" sz="2800" dirty="0" smtClean="0"/>
              <a:t>A pessoa difícil não tem </a:t>
            </a:r>
            <a:r>
              <a:rPr lang="pt-BR" sz="2800" b="1" dirty="0" smtClean="0">
                <a:solidFill>
                  <a:srgbClr val="C00000"/>
                </a:solidFill>
              </a:rPr>
              <a:t>nenhum interesse nas suas explicações.</a:t>
            </a:r>
          </a:p>
          <a:p>
            <a:pPr>
              <a:buFontTx/>
              <a:buChar char="-"/>
            </a:pPr>
            <a:r>
              <a:rPr lang="pt-BR" sz="2800" dirty="0" smtClean="0"/>
              <a:t>O comportamento </a:t>
            </a:r>
            <a:r>
              <a:rPr lang="pt-BR" sz="2800" b="1" dirty="0" smtClean="0">
                <a:solidFill>
                  <a:srgbClr val="C00000"/>
                </a:solidFill>
              </a:rPr>
              <a:t>defensivo</a:t>
            </a:r>
            <a:r>
              <a:rPr lang="pt-BR" sz="2800" dirty="0" smtClean="0"/>
              <a:t> provavelmente </a:t>
            </a:r>
            <a:r>
              <a:rPr lang="pt-BR" sz="2800" b="1" dirty="0" smtClean="0">
                <a:solidFill>
                  <a:srgbClr val="C00000"/>
                </a:solidFill>
              </a:rPr>
              <a:t>aumentará a rivalidade.</a:t>
            </a:r>
          </a:p>
          <a:p>
            <a:pPr>
              <a:buNone/>
            </a:pPr>
            <a:endParaRPr lang="pt-BR" sz="2400" dirty="0" smtClean="0"/>
          </a:p>
          <a:p>
            <a:pPr>
              <a:buFontTx/>
              <a:buChar char="-"/>
            </a:pPr>
            <a:endParaRPr lang="pt-BR" sz="2400" dirty="0" smtClean="0"/>
          </a:p>
          <a:p>
            <a:pPr>
              <a:buFontTx/>
              <a:buChar char="-"/>
            </a:pPr>
            <a:endParaRPr lang="pt-BR" sz="2400" dirty="0" smtClean="0"/>
          </a:p>
          <a:p>
            <a:pPr>
              <a:buNone/>
            </a:pPr>
            <a:endParaRPr lang="pt-BR" sz="2400" dirty="0" smtClean="0"/>
          </a:p>
          <a:p>
            <a:pPr>
              <a:buNone/>
            </a:pPr>
            <a:endParaRPr lang="pt-BR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63688" y="5013176"/>
            <a:ext cx="6512511" cy="1289080"/>
          </a:xfrm>
        </p:spPr>
        <p:txBody>
          <a:bodyPr/>
          <a:lstStyle/>
          <a:p>
            <a:r>
              <a:rPr lang="pt-BR" dirty="0" smtClean="0"/>
              <a:t> Não reaja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4209648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pt-BR" sz="2800" b="1" dirty="0" smtClean="0">
                <a:solidFill>
                  <a:srgbClr val="C00000"/>
                </a:solidFill>
              </a:rPr>
              <a:t> Não fique paralisado</a:t>
            </a:r>
            <a:r>
              <a:rPr lang="pt-BR" sz="2800" dirty="0" smtClean="0">
                <a:solidFill>
                  <a:srgbClr val="C00000"/>
                </a:solidFill>
              </a:rPr>
              <a:t> </a:t>
            </a:r>
            <a:r>
              <a:rPr lang="pt-BR" sz="2800" dirty="0" smtClean="0"/>
              <a:t>por medo ou para evitar uma briga. Não fique tentando “bater em retirada” (baixo moral). </a:t>
            </a:r>
          </a:p>
          <a:p>
            <a:pPr>
              <a:buFontTx/>
              <a:buChar char="-"/>
            </a:pPr>
            <a:r>
              <a:rPr lang="pt-BR" sz="2800" dirty="0" smtClean="0"/>
              <a:t> O </a:t>
            </a:r>
            <a:r>
              <a:rPr lang="pt-BR" sz="2800" b="1" dirty="0" smtClean="0">
                <a:solidFill>
                  <a:srgbClr val="C00000"/>
                </a:solidFill>
              </a:rPr>
              <a:t>medo</a:t>
            </a:r>
            <a:r>
              <a:rPr lang="pt-BR" sz="2800" dirty="0" smtClean="0"/>
              <a:t> é um sinal claro de que </a:t>
            </a:r>
            <a:r>
              <a:rPr lang="pt-BR" sz="2800" b="1" dirty="0" smtClean="0">
                <a:solidFill>
                  <a:srgbClr val="C00000"/>
                </a:solidFill>
              </a:rPr>
              <a:t>o ataque foi  justificado</a:t>
            </a:r>
            <a:r>
              <a:rPr lang="pt-BR" sz="2800" dirty="0" smtClean="0"/>
              <a:t>. Isso pode inspirá-lo a fazer uma nova ofensiva.</a:t>
            </a:r>
          </a:p>
          <a:p>
            <a:pPr>
              <a:buFontTx/>
              <a:buChar char="-"/>
            </a:pPr>
            <a:r>
              <a:rPr lang="pt-BR" sz="2800" dirty="0" smtClean="0"/>
              <a:t> </a:t>
            </a:r>
            <a:r>
              <a:rPr lang="pt-BR" sz="2800" b="1" dirty="0" smtClean="0">
                <a:solidFill>
                  <a:srgbClr val="C00000"/>
                </a:solidFill>
              </a:rPr>
              <a:t>Exercite a autoridade no assunto.</a:t>
            </a:r>
          </a:p>
          <a:p>
            <a:pPr>
              <a:buFontTx/>
              <a:buChar char="-"/>
            </a:pPr>
            <a:endParaRPr lang="pt-BR" sz="2400" dirty="0" smtClean="0"/>
          </a:p>
          <a:p>
            <a:pPr>
              <a:buFontTx/>
              <a:buChar char="-"/>
            </a:pPr>
            <a:endParaRPr lang="pt-BR" sz="2400" dirty="0" smtClean="0"/>
          </a:p>
          <a:p>
            <a:pPr>
              <a:buNone/>
            </a:pPr>
            <a:endParaRPr lang="pt-BR" sz="2400" dirty="0" smtClean="0"/>
          </a:p>
          <a:p>
            <a:pPr>
              <a:buNone/>
            </a:pPr>
            <a:endParaRPr lang="pt-BR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139952" y="5373216"/>
            <a:ext cx="4352271" cy="1080120"/>
          </a:xfrm>
        </p:spPr>
        <p:txBody>
          <a:bodyPr/>
          <a:lstStyle/>
          <a:p>
            <a:r>
              <a:rPr lang="pt-BR" dirty="0" smtClean="0"/>
              <a:t>Afaste- se</a:t>
            </a:r>
            <a:r>
              <a:rPr lang="pt-B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!</a:t>
            </a:r>
            <a:endParaRPr lang="pt-BR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>
          <a:xfrm>
            <a:off x="1403648" y="332656"/>
            <a:ext cx="6400800" cy="5184576"/>
          </a:xfrm>
        </p:spPr>
        <p:txBody>
          <a:bodyPr>
            <a:normAutofit fontScale="92500"/>
          </a:bodyPr>
          <a:lstStyle/>
          <a:p>
            <a:pPr>
              <a:buFontTx/>
              <a:buChar char="-"/>
            </a:pPr>
            <a:r>
              <a:rPr lang="pt-BR" sz="2800" dirty="0" smtClean="0"/>
              <a:t>Nem todas a situações podem ser solucionada </a:t>
            </a:r>
            <a:r>
              <a:rPr lang="pt-BR" sz="2800" b="1" dirty="0" smtClean="0">
                <a:solidFill>
                  <a:srgbClr val="C00000"/>
                </a:solidFill>
              </a:rPr>
              <a:t>no momento</a:t>
            </a:r>
            <a:r>
              <a:rPr lang="pt-BR" sz="2800" dirty="0" smtClean="0"/>
              <a:t>.</a:t>
            </a:r>
          </a:p>
          <a:p>
            <a:pPr>
              <a:buFontTx/>
              <a:buChar char="-"/>
            </a:pPr>
            <a:r>
              <a:rPr lang="pt-BR" sz="2800" b="1" dirty="0">
                <a:solidFill>
                  <a:srgbClr val="C00000"/>
                </a:solidFill>
              </a:rPr>
              <a:t> Não compre </a:t>
            </a:r>
            <a:r>
              <a:rPr lang="pt-BR" sz="2800" dirty="0"/>
              <a:t>o comportamento difícil.</a:t>
            </a:r>
          </a:p>
          <a:p>
            <a:pPr>
              <a:buFontTx/>
              <a:buChar char="-"/>
            </a:pPr>
            <a:r>
              <a:rPr lang="pt-BR" sz="2800" b="1" dirty="0" smtClean="0">
                <a:solidFill>
                  <a:srgbClr val="C00000"/>
                </a:solidFill>
              </a:rPr>
              <a:t> A discrição </a:t>
            </a:r>
            <a:r>
              <a:rPr lang="pt-BR" sz="2800" dirty="0" smtClean="0"/>
              <a:t>é a parte mais importante da bravura, seja vitorioso!</a:t>
            </a:r>
          </a:p>
          <a:p>
            <a:pPr>
              <a:buFontTx/>
              <a:buChar char="-"/>
            </a:pPr>
            <a:r>
              <a:rPr lang="pt-BR" sz="2800" dirty="0" smtClean="0"/>
              <a:t>Cuidado! Fique atento </a:t>
            </a:r>
            <a:r>
              <a:rPr lang="pt-BR" sz="2800" b="1" dirty="0" smtClean="0">
                <a:solidFill>
                  <a:srgbClr val="C00000"/>
                </a:solidFill>
              </a:rPr>
              <a:t>se a situação já se deteriorou </a:t>
            </a:r>
            <a:r>
              <a:rPr lang="pt-BR" sz="2800" dirty="0" smtClean="0"/>
              <a:t>e você já está quase perdendo o controle, afaste-se!</a:t>
            </a:r>
          </a:p>
          <a:p>
            <a:pPr>
              <a:buFontTx/>
              <a:buChar char="-"/>
            </a:pPr>
            <a:r>
              <a:rPr lang="pt-BR" sz="2800" b="1" dirty="0" smtClean="0">
                <a:solidFill>
                  <a:srgbClr val="C00000"/>
                </a:solidFill>
              </a:rPr>
              <a:t> Importante: </a:t>
            </a:r>
            <a:r>
              <a:rPr lang="pt-BR" sz="2800" dirty="0"/>
              <a:t>antes </a:t>
            </a:r>
            <a:r>
              <a:rPr lang="pt-BR" sz="2800" dirty="0" smtClean="0"/>
              <a:t>de se afastar, </a:t>
            </a:r>
            <a:r>
              <a:rPr lang="pt-BR" sz="2800" b="1" dirty="0" smtClean="0">
                <a:solidFill>
                  <a:srgbClr val="C00000"/>
                </a:solidFill>
              </a:rPr>
              <a:t>pense</a:t>
            </a:r>
            <a:r>
              <a:rPr lang="pt-BR" sz="2800" dirty="0" smtClean="0"/>
              <a:t> se já esgotaram todas as possibilidades de lidar com a pessoa.</a:t>
            </a:r>
          </a:p>
          <a:p>
            <a:pPr>
              <a:buFontTx/>
              <a:buChar char="-"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07704" y="5380280"/>
            <a:ext cx="6512511" cy="1001048"/>
          </a:xfrm>
        </p:spPr>
        <p:txBody>
          <a:bodyPr/>
          <a:lstStyle/>
          <a:p>
            <a:r>
              <a:rPr lang="pt-BR" sz="4800" dirty="0" smtClean="0"/>
              <a:t>Mude sua postura</a:t>
            </a:r>
            <a:br>
              <a:rPr lang="pt-BR" sz="4800" dirty="0" smtClean="0"/>
            </a:br>
            <a:endParaRPr lang="pt-BR" dirty="0" smtClean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>
          <a:xfrm>
            <a:off x="1259632" y="692696"/>
            <a:ext cx="6400800" cy="4104456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pt-BR" sz="2400" dirty="0"/>
              <a:t>Não adote a </a:t>
            </a:r>
            <a:r>
              <a:rPr lang="pt-BR" sz="2400" b="1" dirty="0">
                <a:solidFill>
                  <a:srgbClr val="C00000"/>
                </a:solidFill>
              </a:rPr>
              <a:t>postura</a:t>
            </a:r>
            <a:r>
              <a:rPr lang="pt-BR" sz="2400" dirty="0">
                <a:solidFill>
                  <a:srgbClr val="C00000"/>
                </a:solidFill>
              </a:rPr>
              <a:t> </a:t>
            </a:r>
            <a:r>
              <a:rPr lang="pt-BR" sz="2400" b="1" dirty="0">
                <a:solidFill>
                  <a:srgbClr val="C00000"/>
                </a:solidFill>
              </a:rPr>
              <a:t>de</a:t>
            </a:r>
            <a:r>
              <a:rPr lang="pt-BR" sz="2400" dirty="0">
                <a:solidFill>
                  <a:srgbClr val="C00000"/>
                </a:solidFill>
              </a:rPr>
              <a:t> </a:t>
            </a:r>
            <a:r>
              <a:rPr lang="pt-BR" sz="2400" b="1" dirty="0">
                <a:solidFill>
                  <a:srgbClr val="C00000"/>
                </a:solidFill>
              </a:rPr>
              <a:t>rivalidade</a:t>
            </a:r>
            <a:r>
              <a:rPr lang="pt-BR" sz="2400" dirty="0"/>
              <a:t>, </a:t>
            </a:r>
            <a:r>
              <a:rPr lang="pt-BR" sz="2400" dirty="0" smtClean="0"/>
              <a:t>veja a possibilidade de mudar </a:t>
            </a:r>
            <a:r>
              <a:rPr lang="pt-BR" sz="2400" dirty="0"/>
              <a:t>o foco da discussão!</a:t>
            </a:r>
          </a:p>
          <a:p>
            <a:pPr>
              <a:buFontTx/>
              <a:buChar char="-"/>
            </a:pPr>
            <a:r>
              <a:rPr lang="pt-BR" sz="2400" dirty="0" smtClean="0"/>
              <a:t>Mesmo que a pessoa difícil resista em mudar o próprio comportamento, você pode </a:t>
            </a:r>
            <a:r>
              <a:rPr lang="pt-BR" sz="2400" b="1" dirty="0" smtClean="0">
                <a:solidFill>
                  <a:srgbClr val="C00000"/>
                </a:solidFill>
              </a:rPr>
              <a:t>aprender a vê-la e escutá-la de uma forma diferente. </a:t>
            </a:r>
          </a:p>
          <a:p>
            <a:pPr>
              <a:buFontTx/>
              <a:buChar char="-"/>
            </a:pPr>
            <a:r>
              <a:rPr lang="pt-BR" sz="2400" dirty="0" smtClean="0"/>
              <a:t>Aja com </a:t>
            </a:r>
            <a:r>
              <a:rPr lang="pt-BR" sz="2400" b="1" dirty="0" smtClean="0">
                <a:solidFill>
                  <a:srgbClr val="C00000"/>
                </a:solidFill>
              </a:rPr>
              <a:t>compaixão</a:t>
            </a:r>
            <a:r>
              <a:rPr lang="pt-BR" sz="2400" dirty="0" smtClean="0"/>
              <a:t>, a pessoa difícil pode estar debaixo de uma pressão muito grande</a:t>
            </a:r>
            <a:r>
              <a:rPr lang="pt-BR" dirty="0" smtClean="0"/>
              <a:t>. </a:t>
            </a:r>
            <a:endParaRPr lang="pt-BR" b="1" dirty="0" smtClean="0">
              <a:solidFill>
                <a:srgbClr val="C00000"/>
              </a:solidFill>
            </a:endParaRPr>
          </a:p>
          <a:p>
            <a:pPr>
              <a:buFontTx/>
              <a:buChar char="-"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35696" y="4752528"/>
            <a:ext cx="6512511" cy="1700808"/>
          </a:xfrm>
        </p:spPr>
        <p:txBody>
          <a:bodyPr/>
          <a:lstStyle/>
          <a:p>
            <a:r>
              <a:rPr lang="pt-BR" sz="4800" dirty="0" smtClean="0">
                <a:solidFill>
                  <a:srgbClr val="C00000"/>
                </a:solidFill>
              </a:rPr>
              <a:t>Mude seu comportamento</a:t>
            </a:r>
            <a:endParaRPr lang="pt-BR" sz="4800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>
          <a:xfrm>
            <a:off x="1259632" y="692696"/>
            <a:ext cx="6400800" cy="3744416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pt-BR" sz="3200" b="1" dirty="0" smtClean="0"/>
              <a:t> A </a:t>
            </a:r>
            <a:r>
              <a:rPr lang="pt-BR" sz="3200" b="1" dirty="0"/>
              <a:t>principal maneira de lidar com pessoas difícil é não ser uma pessoal </a:t>
            </a:r>
            <a:r>
              <a:rPr lang="pt-BR" sz="3200" b="1" dirty="0" smtClean="0"/>
              <a:t>difícil</a:t>
            </a:r>
            <a:r>
              <a:rPr lang="pt-BR" sz="3200" dirty="0" smtClean="0"/>
              <a:t>.</a:t>
            </a:r>
          </a:p>
          <a:p>
            <a:pPr>
              <a:buFontTx/>
              <a:buChar char="-"/>
            </a:pPr>
            <a:r>
              <a:rPr lang="pt-BR" sz="3200" dirty="0"/>
              <a:t> Q</a:t>
            </a:r>
            <a:r>
              <a:rPr lang="pt-BR" sz="3200" dirty="0" smtClean="0"/>
              <a:t>uanto mais você sabe por que as pessoas agem de determinada maneira, mais pode mudar a si mesmo</a:t>
            </a:r>
          </a:p>
          <a:p>
            <a:pPr marL="45720" indent="0">
              <a:buNone/>
            </a:pPr>
            <a:endParaRPr lang="pt-BR" sz="3200" dirty="0" smtClean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35696" y="4752528"/>
            <a:ext cx="6512511" cy="1700808"/>
          </a:xfrm>
        </p:spPr>
        <p:txBody>
          <a:bodyPr/>
          <a:lstStyle/>
          <a:p>
            <a:r>
              <a:rPr lang="pt-BR" sz="4800" dirty="0" smtClean="0">
                <a:solidFill>
                  <a:srgbClr val="C00000"/>
                </a:solidFill>
              </a:rPr>
              <a:t>Mude seu comportamento</a:t>
            </a:r>
            <a:endParaRPr lang="pt-BR" sz="4800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>
          <a:xfrm>
            <a:off x="1259632" y="692696"/>
            <a:ext cx="6400800" cy="3744416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pt-BR" sz="3600" b="1" dirty="0" smtClean="0"/>
              <a:t> Por que as pessoas se tronam problemáticas?</a:t>
            </a:r>
          </a:p>
          <a:p>
            <a:pPr>
              <a:buFontTx/>
              <a:buChar char="-"/>
            </a:pPr>
            <a:r>
              <a:rPr lang="pt-BR" sz="3600" b="1" dirty="0" smtClean="0"/>
              <a:t> Intenções ameaçadas ou frustradas </a:t>
            </a:r>
            <a:r>
              <a:rPr lang="pt-BR" sz="3600" b="1" dirty="0"/>
              <a:t>podem afetar  </a:t>
            </a:r>
            <a:r>
              <a:rPr lang="pt-BR" sz="3600" b="1" dirty="0" smtClean="0">
                <a:solidFill>
                  <a:srgbClr val="C00000"/>
                </a:solidFill>
              </a:rPr>
              <a:t>comportamentos.</a:t>
            </a:r>
            <a:endParaRPr lang="pt-BR" sz="3600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3435098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3289" y="4876224"/>
            <a:ext cx="6512511" cy="1649120"/>
          </a:xfrm>
        </p:spPr>
        <p:txBody>
          <a:bodyPr/>
          <a:lstStyle/>
          <a:p>
            <a:r>
              <a:rPr lang="pt-BR" sz="3600" dirty="0" smtClean="0"/>
              <a:t>Como as intenções se </a:t>
            </a:r>
            <a:r>
              <a:rPr lang="pt-BR" sz="3600" dirty="0" smtClean="0">
                <a:solidFill>
                  <a:srgbClr val="C00000"/>
                </a:solidFill>
              </a:rPr>
              <a:t>relacionam</a:t>
            </a:r>
            <a:r>
              <a:rPr lang="pt-BR" sz="3600" dirty="0" smtClean="0"/>
              <a:t> com os  comportamentos</a:t>
            </a:r>
            <a:endParaRPr lang="pt-BR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>
          <a:xfrm>
            <a:off x="1115616" y="332656"/>
            <a:ext cx="7200800" cy="4536504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pt-BR" sz="2800" b="1" dirty="0" smtClean="0"/>
              <a:t> </a:t>
            </a:r>
            <a:r>
              <a:rPr lang="pt-BR" sz="2800" dirty="0" smtClean="0"/>
              <a:t>Fazer </a:t>
            </a:r>
            <a:r>
              <a:rPr lang="pt-BR" sz="2800" dirty="0"/>
              <a:t>a coisa certa, integrar-se as pessoas, finalizar a tarefa e ser reconhecido. </a:t>
            </a:r>
          </a:p>
          <a:p>
            <a:pPr>
              <a:buFontTx/>
              <a:buChar char="-"/>
            </a:pPr>
            <a:r>
              <a:rPr lang="pt-BR" sz="2800" dirty="0" smtClean="0"/>
              <a:t> Quando </a:t>
            </a:r>
            <a:r>
              <a:rPr lang="pt-BR" sz="2800" dirty="0"/>
              <a:t>essas intenções são ameaçadas ou frustradas, os problemas aparecem porque as pessoas podem sair das suas zonas de neutralidade, tanto para agressividade como para a passividade.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35696" y="4752528"/>
            <a:ext cx="6512511" cy="1700808"/>
          </a:xfrm>
        </p:spPr>
        <p:txBody>
          <a:bodyPr/>
          <a:lstStyle/>
          <a:p>
            <a:r>
              <a:rPr lang="pt-BR" sz="4800" dirty="0" smtClean="0">
                <a:solidFill>
                  <a:srgbClr val="C00000"/>
                </a:solidFill>
              </a:rPr>
              <a:t>Mude seu comportamento</a:t>
            </a:r>
            <a:endParaRPr lang="pt-BR" sz="4800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>
          <a:xfrm>
            <a:off x="1259632" y="692696"/>
            <a:ext cx="6400800" cy="3744416"/>
          </a:xfrm>
        </p:spPr>
        <p:txBody>
          <a:bodyPr>
            <a:normAutofit/>
          </a:bodyPr>
          <a:lstStyle/>
          <a:p>
            <a:r>
              <a:rPr lang="pt-BR" sz="3600" b="1" dirty="0"/>
              <a:t>O gráfico das quatro intenções. </a:t>
            </a:r>
          </a:p>
          <a:p>
            <a:pPr>
              <a:buNone/>
            </a:pPr>
            <a:endParaRPr lang="pt-BR" b="1" dirty="0" smtClean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2904803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843808" y="4365104"/>
            <a:ext cx="5637010" cy="1805455"/>
          </a:xfrm>
        </p:spPr>
        <p:txBody>
          <a:bodyPr>
            <a:noAutofit/>
          </a:bodyPr>
          <a:lstStyle/>
          <a:p>
            <a:r>
              <a:rPr lang="pt-BR" sz="2800" dirty="0" smtClean="0"/>
              <a:t>Quais </a:t>
            </a:r>
            <a:r>
              <a:rPr lang="pt-BR" sz="2800" dirty="0" smtClean="0">
                <a:solidFill>
                  <a:srgbClr val="C00000"/>
                </a:solidFill>
              </a:rPr>
              <a:t>os </a:t>
            </a:r>
            <a:r>
              <a:rPr lang="pt-BR" sz="2800" b="1" dirty="0" smtClean="0">
                <a:solidFill>
                  <a:srgbClr val="C00000"/>
                </a:solidFill>
              </a:rPr>
              <a:t>tipos</a:t>
            </a:r>
            <a:r>
              <a:rPr lang="pt-BR" sz="2800" dirty="0" smtClean="0">
                <a:solidFill>
                  <a:srgbClr val="C00000"/>
                </a:solidFill>
              </a:rPr>
              <a:t> </a:t>
            </a:r>
            <a:r>
              <a:rPr lang="pt-BR" sz="2800" dirty="0" smtClean="0"/>
              <a:t>de pessoas difíceis de lidar e o que elas </a:t>
            </a:r>
            <a:r>
              <a:rPr lang="pt-BR" sz="2800" b="1" dirty="0" smtClean="0">
                <a:solidFill>
                  <a:srgbClr val="C00000"/>
                </a:solidFill>
              </a:rPr>
              <a:t>fazem</a:t>
            </a:r>
            <a:r>
              <a:rPr lang="pt-BR" sz="2800" dirty="0" smtClean="0"/>
              <a:t> para serem consideradas problemáticas.</a:t>
            </a:r>
            <a:endParaRPr lang="pt-BR" sz="2800" dirty="0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99592" y="1124744"/>
            <a:ext cx="7175351" cy="2592288"/>
          </a:xfrm>
        </p:spPr>
        <p:txBody>
          <a:bodyPr/>
          <a:lstStyle/>
          <a:p>
            <a:r>
              <a:rPr lang="pt-BR" dirty="0" smtClean="0"/>
              <a:t>Os 10 </a:t>
            </a:r>
            <a:r>
              <a:rPr lang="pt-BR" dirty="0" smtClean="0">
                <a:solidFill>
                  <a:srgbClr val="C00000"/>
                </a:solidFill>
              </a:rPr>
              <a:t>comportamentos </a:t>
            </a:r>
            <a:r>
              <a:rPr lang="pt-BR" dirty="0" smtClean="0"/>
              <a:t>mais indesejáveis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91077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63688" y="4869160"/>
            <a:ext cx="6512511" cy="1584176"/>
          </a:xfrm>
        </p:spPr>
        <p:txBody>
          <a:bodyPr/>
          <a:lstStyle/>
          <a:p>
            <a:r>
              <a:rPr lang="pt-BR" dirty="0" smtClean="0"/>
              <a:t>O gráfico das quatro intenções. </a:t>
            </a:r>
            <a:r>
              <a:rPr lang="pt-BR" dirty="0" smtClean="0">
                <a:solidFill>
                  <a:srgbClr val="C00000"/>
                </a:solidFill>
              </a:rPr>
              <a:t>  </a:t>
            </a:r>
            <a:endParaRPr lang="pt-BR" dirty="0">
              <a:solidFill>
                <a:srgbClr val="C00000"/>
              </a:solidFill>
            </a:endParaRPr>
          </a:p>
        </p:txBody>
      </p:sp>
      <p:pic>
        <p:nvPicPr>
          <p:cNvPr id="4" name="Espaço Reservado para Conteúdo 3" descr="Imagem1Grafico intenções.jpg"/>
          <p:cNvPicPr>
            <a:picLocks noGrp="1" noChangeAspect="1"/>
          </p:cNvPicPr>
          <p:nvPr>
            <p:ph sz="quarter" idx="13"/>
          </p:nvPr>
        </p:nvPicPr>
        <p:blipFill>
          <a:blip r:embed="rId3" cstate="print"/>
          <a:stretch>
            <a:fillRect/>
          </a:stretch>
        </p:blipFill>
        <p:spPr>
          <a:xfrm>
            <a:off x="1331641" y="332656"/>
            <a:ext cx="6336704" cy="42777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63945" y="5236264"/>
            <a:ext cx="6512511" cy="1145064"/>
          </a:xfrm>
        </p:spPr>
        <p:txBody>
          <a:bodyPr/>
          <a:lstStyle/>
          <a:p>
            <a:r>
              <a:rPr lang="pt-BR" dirty="0" smtClean="0"/>
              <a:t>As quatro Intenções.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>
          <a:xfrm>
            <a:off x="179512" y="332656"/>
            <a:ext cx="8784976" cy="4392488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pt-BR" sz="3200" dirty="0" smtClean="0">
                <a:solidFill>
                  <a:srgbClr val="C00000"/>
                </a:solidFill>
              </a:rPr>
              <a:t>FOCO NA TAREFA</a:t>
            </a:r>
          </a:p>
          <a:p>
            <a:pPr marL="45720" indent="0">
              <a:buNone/>
            </a:pPr>
            <a:endParaRPr lang="pt-BR" sz="3200" dirty="0" smtClean="0"/>
          </a:p>
          <a:p>
            <a:pPr marL="45720" indent="0" algn="ctr">
              <a:buNone/>
            </a:pPr>
            <a:endParaRPr lang="pt-BR" sz="3200" dirty="0" smtClean="0">
              <a:solidFill>
                <a:srgbClr val="CC0066"/>
              </a:solidFill>
            </a:endParaRPr>
          </a:p>
          <a:p>
            <a:pPr marL="45720" indent="0" algn="ctr">
              <a:buNone/>
            </a:pPr>
            <a:endParaRPr lang="pt-BR" sz="3200" dirty="0">
              <a:solidFill>
                <a:srgbClr val="CC0066"/>
              </a:solidFill>
            </a:endParaRPr>
          </a:p>
          <a:p>
            <a:pPr marL="45720" indent="0" algn="ctr">
              <a:buNone/>
            </a:pPr>
            <a:endParaRPr lang="pt-BR" sz="3200" dirty="0" smtClean="0">
              <a:solidFill>
                <a:srgbClr val="CC0066"/>
              </a:solidFill>
            </a:endParaRPr>
          </a:p>
          <a:p>
            <a:pPr marL="45720" indent="0" algn="ctr">
              <a:buNone/>
            </a:pPr>
            <a:endParaRPr lang="pt-BR" sz="3200" dirty="0" smtClean="0">
              <a:solidFill>
                <a:srgbClr val="CC0066"/>
              </a:solidFill>
            </a:endParaRPr>
          </a:p>
          <a:p>
            <a:pPr marL="45720" indent="0" algn="ctr">
              <a:buNone/>
            </a:pPr>
            <a:r>
              <a:rPr lang="pt-BR" sz="3200" dirty="0" smtClean="0">
                <a:solidFill>
                  <a:srgbClr val="A50021"/>
                </a:solidFill>
              </a:rPr>
              <a:t>FOCO NAS PESSOAS</a:t>
            </a:r>
            <a:endParaRPr lang="pt-BR" sz="3200" dirty="0">
              <a:solidFill>
                <a:srgbClr val="A50021"/>
              </a:solidFill>
            </a:endParaRPr>
          </a:p>
          <a:p>
            <a:pPr marL="45720" indent="0">
              <a:buNone/>
            </a:pPr>
            <a:endParaRPr lang="pt-BR" sz="2400" dirty="0"/>
          </a:p>
        </p:txBody>
      </p:sp>
      <p:sp>
        <p:nvSpPr>
          <p:cNvPr id="4" name="Estrela de 4 pontas 3"/>
          <p:cNvSpPr>
            <a:spLocks noChangeAspect="1"/>
          </p:cNvSpPr>
          <p:nvPr/>
        </p:nvSpPr>
        <p:spPr>
          <a:xfrm>
            <a:off x="3707904" y="1628800"/>
            <a:ext cx="1283183" cy="1438720"/>
          </a:xfrm>
          <a:prstGeom prst="star4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CaixaDeTexto 4"/>
          <p:cNvSpPr txBox="1"/>
          <p:nvPr/>
        </p:nvSpPr>
        <p:spPr>
          <a:xfrm>
            <a:off x="195956" y="1223174"/>
            <a:ext cx="34859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indent="0" algn="ctr">
              <a:buNone/>
            </a:pPr>
            <a:r>
              <a:rPr lang="pt-BR" sz="2800" dirty="0"/>
              <a:t>Fazer a coisa certa</a:t>
            </a:r>
            <a:r>
              <a:rPr lang="pt-BR" sz="2800" dirty="0" smtClean="0"/>
              <a:t>.</a:t>
            </a:r>
            <a:endParaRPr lang="pt-BR" sz="28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5318918" y="1223174"/>
            <a:ext cx="30963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indent="0">
              <a:buNone/>
            </a:pPr>
            <a:r>
              <a:rPr lang="pt-BR" sz="2800" dirty="0" smtClean="0"/>
              <a:t> </a:t>
            </a:r>
            <a:r>
              <a:rPr lang="pt-BR" sz="2800" dirty="0"/>
              <a:t>Finalizar a </a:t>
            </a:r>
            <a:r>
              <a:rPr lang="pt-BR" sz="2800" dirty="0" smtClean="0"/>
              <a:t>tarefa</a:t>
            </a:r>
            <a:endParaRPr lang="pt-BR" sz="2800" dirty="0"/>
          </a:p>
        </p:txBody>
      </p:sp>
      <p:sp>
        <p:nvSpPr>
          <p:cNvPr id="7" name="CaixaDeTexto 6"/>
          <p:cNvSpPr txBox="1"/>
          <p:nvPr/>
        </p:nvSpPr>
        <p:spPr>
          <a:xfrm>
            <a:off x="107504" y="2019478"/>
            <a:ext cx="32403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indent="0" algn="ctr">
              <a:buNone/>
            </a:pPr>
            <a:r>
              <a:rPr lang="pt-BR" sz="3200" dirty="0" smtClean="0">
                <a:solidFill>
                  <a:srgbClr val="C00000"/>
                </a:solidFill>
              </a:rPr>
              <a:t>PASSIVIDADE</a:t>
            </a:r>
            <a:r>
              <a:rPr lang="pt-BR" sz="2400" dirty="0" smtClean="0">
                <a:solidFill>
                  <a:srgbClr val="A50021"/>
                </a:solidFill>
              </a:rPr>
              <a:t> </a:t>
            </a:r>
            <a:r>
              <a:rPr lang="pt-BR" sz="2400" dirty="0" smtClean="0">
                <a:solidFill>
                  <a:srgbClr val="CC0066"/>
                </a:solidFill>
              </a:rPr>
              <a:t> </a:t>
            </a:r>
            <a:r>
              <a:rPr lang="pt-BR" sz="2400" dirty="0" smtClean="0"/>
              <a:t>                               </a:t>
            </a:r>
            <a:endParaRPr lang="pt-BR" sz="2400" dirty="0"/>
          </a:p>
        </p:txBody>
      </p:sp>
      <p:sp>
        <p:nvSpPr>
          <p:cNvPr id="9" name="CaixaDeTexto 8"/>
          <p:cNvSpPr txBox="1"/>
          <p:nvPr/>
        </p:nvSpPr>
        <p:spPr>
          <a:xfrm>
            <a:off x="467544" y="2780928"/>
            <a:ext cx="25739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/>
              <a:t>Integrar-se às pessoas</a:t>
            </a:r>
            <a:endParaRPr lang="pt-BR" sz="2800" dirty="0"/>
          </a:p>
        </p:txBody>
      </p:sp>
      <p:sp>
        <p:nvSpPr>
          <p:cNvPr id="10" name="CaixaDeTexto 9"/>
          <p:cNvSpPr txBox="1"/>
          <p:nvPr/>
        </p:nvSpPr>
        <p:spPr>
          <a:xfrm>
            <a:off x="5148064" y="2019478"/>
            <a:ext cx="36724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dirty="0" smtClean="0">
                <a:solidFill>
                  <a:srgbClr val="A50021"/>
                </a:solidFill>
              </a:rPr>
              <a:t>AGRESSIVIDADE</a:t>
            </a:r>
            <a:endParaRPr lang="pt-BR" sz="3200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5698141" y="2780927"/>
            <a:ext cx="233789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/>
              <a:t>Ser </a:t>
            </a:r>
            <a:r>
              <a:rPr lang="pt-BR" sz="2800" dirty="0" smtClean="0"/>
              <a:t>reconhecido</a:t>
            </a:r>
            <a:endParaRPr lang="pt-B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721128"/>
          </a:xfrm>
        </p:spPr>
        <p:txBody>
          <a:bodyPr/>
          <a:lstStyle/>
          <a:p>
            <a:r>
              <a:rPr lang="pt-BR" sz="4800" dirty="0" smtClean="0">
                <a:solidFill>
                  <a:srgbClr val="C00000"/>
                </a:solidFill>
              </a:rPr>
              <a:t>Mude seu comportamento</a:t>
            </a:r>
            <a:br>
              <a:rPr lang="pt-BR" sz="4800" dirty="0" smtClean="0">
                <a:solidFill>
                  <a:srgbClr val="C00000"/>
                </a:solidFill>
              </a:rPr>
            </a:b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705592"/>
          </a:xfrm>
        </p:spPr>
        <p:txBody>
          <a:bodyPr>
            <a:normAutofit lnSpcReduction="10000"/>
          </a:bodyPr>
          <a:lstStyle/>
          <a:p>
            <a:r>
              <a:rPr lang="pt-BR" sz="3200" dirty="0" smtClean="0"/>
              <a:t> Valores altruístas podem mudar o nosso comportamento.</a:t>
            </a:r>
          </a:p>
          <a:p>
            <a:pPr marL="45720" indent="0">
              <a:buNone/>
            </a:pPr>
            <a:endParaRPr lang="pt-BR" sz="3200" dirty="0" smtClean="0"/>
          </a:p>
          <a:p>
            <a:r>
              <a:rPr lang="pt-BR" sz="3200" dirty="0"/>
              <a:t> </a:t>
            </a:r>
            <a:r>
              <a:rPr lang="pt-BR" sz="3200" dirty="0" smtClean="0"/>
              <a:t>Oito valores: fé, virtude, conhecimento, domínio próprio, perseverança, respeito, fraternidade e amor.</a:t>
            </a:r>
          </a:p>
          <a:p>
            <a:pPr marL="45720" indent="0">
              <a:buNone/>
            </a:pPr>
            <a:endParaRPr lang="pt-BR" sz="3200" dirty="0" smtClean="0"/>
          </a:p>
          <a:p>
            <a:pPr marL="45720" indent="0">
              <a:buNone/>
            </a:pPr>
            <a:endParaRPr lang="pt-BR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19672" y="4950296"/>
            <a:ext cx="6512511" cy="1143000"/>
          </a:xfrm>
        </p:spPr>
        <p:txBody>
          <a:bodyPr/>
          <a:lstStyle/>
          <a:p>
            <a:r>
              <a:rPr lang="pt-BR" dirty="0" smtClean="0"/>
              <a:t>Fé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>
          <a:xfrm>
            <a:off x="683568" y="731520"/>
            <a:ext cx="7488832" cy="4209648"/>
          </a:xfrm>
        </p:spPr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pt-BR" sz="3200" dirty="0" smtClean="0"/>
              <a:t> Fé do tipo que inspira a pessoa a buscar o bem comum.</a:t>
            </a:r>
          </a:p>
          <a:p>
            <a:pPr>
              <a:buFontTx/>
              <a:buChar char="-"/>
            </a:pPr>
            <a:r>
              <a:rPr lang="pt-BR" sz="3200" dirty="0" smtClean="0"/>
              <a:t> Fé que conduz ao amor ao seu semelhante.</a:t>
            </a:r>
          </a:p>
          <a:p>
            <a:pPr>
              <a:buFontTx/>
              <a:buChar char="-"/>
            </a:pPr>
            <a:r>
              <a:rPr lang="pt-BR" sz="3200" dirty="0"/>
              <a:t> </a:t>
            </a:r>
            <a:r>
              <a:rPr lang="pt-BR" sz="3200" dirty="0" smtClean="0"/>
              <a:t>Ex</a:t>
            </a:r>
            <a:r>
              <a:rPr lang="pt-BR" sz="3200" dirty="0"/>
              <a:t>.</a:t>
            </a:r>
            <a:r>
              <a:rPr lang="pt-BR" sz="3200" dirty="0" smtClean="0"/>
              <a:t> Doador de sangue</a:t>
            </a:r>
          </a:p>
          <a:p>
            <a:pPr>
              <a:buFontTx/>
              <a:buChar char="-"/>
            </a:pPr>
            <a:r>
              <a:rPr lang="pt-BR" sz="3200" dirty="0" smtClean="0">
                <a:solidFill>
                  <a:schemeClr val="tx1"/>
                </a:solidFill>
              </a:rPr>
              <a:t> A</a:t>
            </a:r>
            <a:r>
              <a:rPr lang="pt-BR" sz="3200" dirty="0" smtClean="0"/>
              <a:t> </a:t>
            </a:r>
            <a:r>
              <a:rPr lang="pt-BR" sz="3200" dirty="0"/>
              <a:t>fé gera as</a:t>
            </a:r>
            <a:r>
              <a:rPr lang="pt-BR" sz="3200" dirty="0">
                <a:solidFill>
                  <a:srgbClr val="C00000"/>
                </a:solidFill>
              </a:rPr>
              <a:t> </a:t>
            </a:r>
            <a:r>
              <a:rPr lang="pt-BR" sz="3200" b="1" dirty="0">
                <a:solidFill>
                  <a:srgbClr val="C00000"/>
                </a:solidFill>
              </a:rPr>
              <a:t>projeções</a:t>
            </a:r>
            <a:r>
              <a:rPr lang="pt-BR" sz="3200" dirty="0">
                <a:solidFill>
                  <a:srgbClr val="C00000"/>
                </a:solidFill>
              </a:rPr>
              <a:t> </a:t>
            </a:r>
            <a:r>
              <a:rPr lang="pt-BR" sz="3200" dirty="0"/>
              <a:t>que fornecem a motivação e em alguns casos a determinação </a:t>
            </a:r>
            <a:r>
              <a:rPr lang="pt-BR" sz="3200" dirty="0" smtClean="0"/>
              <a:t>de ir em frente.</a:t>
            </a:r>
            <a:endParaRPr lang="pt-BR" sz="3200" dirty="0"/>
          </a:p>
          <a:p>
            <a:pPr>
              <a:buFontTx/>
              <a:buChar char="-"/>
            </a:pPr>
            <a:endParaRPr lang="pt-BR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3289" y="4950296"/>
            <a:ext cx="6512511" cy="1143000"/>
          </a:xfrm>
        </p:spPr>
        <p:txBody>
          <a:bodyPr/>
          <a:lstStyle/>
          <a:p>
            <a:r>
              <a:rPr lang="pt-BR" dirty="0" smtClean="0"/>
              <a:t>Virtude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pt-BR" sz="3200" dirty="0">
                <a:solidFill>
                  <a:schemeClr val="tx1"/>
                </a:solidFill>
              </a:rPr>
              <a:t> </a:t>
            </a:r>
            <a:r>
              <a:rPr lang="pt-BR" sz="3200" dirty="0" smtClean="0">
                <a:solidFill>
                  <a:schemeClr val="tx1"/>
                </a:solidFill>
              </a:rPr>
              <a:t> </a:t>
            </a:r>
            <a:r>
              <a:rPr lang="pt-BR" sz="3200" dirty="0"/>
              <a:t>Coragem, </a:t>
            </a:r>
            <a:r>
              <a:rPr lang="pt-BR" sz="3200" b="1" dirty="0">
                <a:solidFill>
                  <a:srgbClr val="C00000"/>
                </a:solidFill>
              </a:rPr>
              <a:t>justiça</a:t>
            </a:r>
            <a:r>
              <a:rPr lang="pt-BR" sz="3200" dirty="0"/>
              <a:t>, educação</a:t>
            </a:r>
            <a:r>
              <a:rPr lang="pt-BR" sz="3200" dirty="0" smtClean="0"/>
              <a:t>, modéstia, lealdade, honestidade, verdade etc.</a:t>
            </a:r>
          </a:p>
          <a:p>
            <a:pPr>
              <a:buFontTx/>
              <a:buChar char="-"/>
            </a:pPr>
            <a:r>
              <a:rPr lang="pt-BR" sz="3200" dirty="0"/>
              <a:t> </a:t>
            </a:r>
            <a:r>
              <a:rPr lang="pt-BR" sz="3200" dirty="0" smtClean="0"/>
              <a:t>Uma conduta sem prejulgamentos ou preconceitos. </a:t>
            </a:r>
          </a:p>
          <a:p>
            <a:endParaRPr lang="pt-BR" sz="3200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3289" y="5022304"/>
            <a:ext cx="6512511" cy="1143000"/>
          </a:xfrm>
        </p:spPr>
        <p:txBody>
          <a:bodyPr/>
          <a:lstStyle/>
          <a:p>
            <a:r>
              <a:rPr lang="pt-BR" sz="4800" dirty="0" smtClean="0"/>
              <a:t>Conhecimento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pt-BR" sz="2400" dirty="0" smtClean="0"/>
          </a:p>
          <a:p>
            <a:pPr>
              <a:buFontTx/>
              <a:buChar char="-"/>
            </a:pPr>
            <a:r>
              <a:rPr lang="pt-BR" sz="2400" dirty="0"/>
              <a:t> </a:t>
            </a:r>
            <a:r>
              <a:rPr lang="pt-BR" sz="3200" dirty="0" smtClean="0"/>
              <a:t>Conhecimento em </a:t>
            </a:r>
            <a:r>
              <a:rPr lang="pt-BR" sz="3200" b="1" dirty="0" smtClean="0">
                <a:solidFill>
                  <a:srgbClr val="C00000"/>
                </a:solidFill>
              </a:rPr>
              <a:t>geral</a:t>
            </a:r>
            <a:r>
              <a:rPr lang="pt-BR" sz="3200" dirty="0" smtClean="0"/>
              <a:t>, entendimento, s</a:t>
            </a:r>
            <a:r>
              <a:rPr lang="pt-BR" sz="3200" dirty="0" smtClean="0">
                <a:solidFill>
                  <a:schemeClr val="tx1"/>
                </a:solidFill>
              </a:rPr>
              <a:t>abedoria. </a:t>
            </a:r>
            <a:endParaRPr lang="pt-BR" sz="3200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3289" y="5094312"/>
            <a:ext cx="6512511" cy="1143000"/>
          </a:xfrm>
        </p:spPr>
        <p:txBody>
          <a:bodyPr/>
          <a:lstStyle/>
          <a:p>
            <a:r>
              <a:rPr lang="pt-BR" dirty="0" smtClean="0"/>
              <a:t>Domínio Próprio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pt-BR" sz="2400" dirty="0"/>
              <a:t> </a:t>
            </a:r>
            <a:r>
              <a:rPr lang="pt-BR" sz="3200" dirty="0"/>
              <a:t>Autocontrole, equilíbrio </a:t>
            </a:r>
          </a:p>
          <a:p>
            <a:pPr>
              <a:buFontTx/>
              <a:buChar char="-"/>
            </a:pPr>
            <a:r>
              <a:rPr lang="pt-BR" sz="3200" dirty="0">
                <a:solidFill>
                  <a:schemeClr val="tx1"/>
                </a:solidFill>
              </a:rPr>
              <a:t> </a:t>
            </a:r>
            <a:r>
              <a:rPr lang="pt-BR" sz="3200" dirty="0" smtClean="0"/>
              <a:t>Capacidade</a:t>
            </a:r>
            <a:r>
              <a:rPr lang="pt-BR" sz="3200" dirty="0" smtClean="0">
                <a:solidFill>
                  <a:schemeClr val="tx1"/>
                </a:solidFill>
              </a:rPr>
              <a:t> de </a:t>
            </a:r>
            <a:r>
              <a:rPr lang="pt-BR" sz="3200" b="1" dirty="0" smtClean="0">
                <a:solidFill>
                  <a:srgbClr val="C00000"/>
                </a:solidFill>
              </a:rPr>
              <a:t>dominar</a:t>
            </a:r>
            <a:r>
              <a:rPr lang="pt-BR" sz="3200" dirty="0" smtClean="0"/>
              <a:t> seus desejos em favor de algo maior.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3289" y="5022304"/>
            <a:ext cx="6512511" cy="1143000"/>
          </a:xfrm>
        </p:spPr>
        <p:txBody>
          <a:bodyPr/>
          <a:lstStyle/>
          <a:p>
            <a:r>
              <a:rPr lang="pt-BR" dirty="0" smtClean="0"/>
              <a:t>Perseverança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4209648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pt-BR" sz="3200" dirty="0" smtClean="0"/>
              <a:t> Estabilidade, constância, tolerância. </a:t>
            </a:r>
          </a:p>
          <a:p>
            <a:pPr>
              <a:buFontTx/>
              <a:buChar char="-"/>
            </a:pPr>
            <a:r>
              <a:rPr lang="pt-BR" sz="3200" dirty="0" smtClean="0"/>
              <a:t> Alguém paciente que espera por algo lealmente. </a:t>
            </a:r>
          </a:p>
          <a:p>
            <a:pPr>
              <a:buFontTx/>
              <a:buChar char="-"/>
            </a:pPr>
            <a:r>
              <a:rPr lang="pt-BR" sz="3200" b="1" dirty="0" smtClean="0">
                <a:solidFill>
                  <a:srgbClr val="C00000"/>
                </a:solidFill>
              </a:rPr>
              <a:t> Persiste com paciência</a:t>
            </a:r>
            <a:r>
              <a:rPr lang="pt-BR" sz="3200" dirty="0" smtClean="0">
                <a:solidFill>
                  <a:srgbClr val="C00000"/>
                </a:solidFill>
              </a:rPr>
              <a:t>.</a:t>
            </a:r>
          </a:p>
          <a:p>
            <a:pPr>
              <a:buNone/>
            </a:pPr>
            <a:endParaRPr lang="pt-BR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3289" y="5094312"/>
            <a:ext cx="6512511" cy="1143000"/>
          </a:xfrm>
        </p:spPr>
        <p:txBody>
          <a:bodyPr/>
          <a:lstStyle/>
          <a:p>
            <a:r>
              <a:rPr lang="pt-BR" dirty="0" smtClean="0"/>
              <a:t>Respeito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pt-BR" sz="3200" dirty="0" smtClean="0"/>
              <a:t> Reverência, respeito, piedade</a:t>
            </a:r>
          </a:p>
          <a:p>
            <a:pPr>
              <a:buFontTx/>
              <a:buChar char="-"/>
            </a:pPr>
            <a:r>
              <a:rPr lang="pt-BR" sz="3200" b="1" dirty="0">
                <a:solidFill>
                  <a:srgbClr val="C00000"/>
                </a:solidFill>
              </a:rPr>
              <a:t> c</a:t>
            </a:r>
            <a:r>
              <a:rPr lang="pt-BR" sz="3200" b="1" dirty="0" smtClean="0">
                <a:solidFill>
                  <a:srgbClr val="C00000"/>
                </a:solidFill>
              </a:rPr>
              <a:t>ompaixão</a:t>
            </a:r>
            <a:r>
              <a:rPr lang="pt-BR" sz="3200" b="1" dirty="0" smtClean="0"/>
              <a:t> </a:t>
            </a:r>
            <a:r>
              <a:rPr lang="pt-BR" sz="3200" dirty="0" smtClean="0"/>
              <a:t>pelo sofrimento alheio.</a:t>
            </a:r>
          </a:p>
          <a:p>
            <a:pPr>
              <a:buNone/>
            </a:pPr>
            <a:r>
              <a:rPr lang="pt-BR" sz="3200" dirty="0" smtClean="0"/>
              <a:t> </a:t>
            </a:r>
          </a:p>
          <a:p>
            <a:pPr>
              <a:buNone/>
            </a:pPr>
            <a:endParaRPr lang="pt-B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3289" y="5022304"/>
            <a:ext cx="6512511" cy="1143000"/>
          </a:xfrm>
        </p:spPr>
        <p:txBody>
          <a:bodyPr/>
          <a:lstStyle/>
          <a:p>
            <a:r>
              <a:rPr lang="pt-BR" dirty="0" smtClean="0"/>
              <a:t>Fraternidade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pt-BR" sz="3200" dirty="0" smtClean="0"/>
              <a:t> </a:t>
            </a:r>
            <a:r>
              <a:rPr lang="pt-BR" sz="3200" dirty="0"/>
              <a:t>Conduta </a:t>
            </a:r>
            <a:r>
              <a:rPr lang="pt-BR" sz="3200" dirty="0" smtClean="0"/>
              <a:t>fraterna.</a:t>
            </a:r>
          </a:p>
          <a:p>
            <a:pPr>
              <a:buFontTx/>
              <a:buChar char="-"/>
            </a:pPr>
            <a:r>
              <a:rPr lang="pt-BR" sz="3200" dirty="0" smtClean="0"/>
              <a:t> Não rivalidade.</a:t>
            </a:r>
            <a:endParaRPr lang="pt-BR" sz="3200" dirty="0"/>
          </a:p>
          <a:p>
            <a:pPr>
              <a:buFontTx/>
              <a:buChar char="-"/>
            </a:pPr>
            <a:r>
              <a:rPr lang="pt-BR" sz="3200" dirty="0" smtClean="0"/>
              <a:t> Amizade, companheirismo. </a:t>
            </a:r>
          </a:p>
          <a:p>
            <a:pPr>
              <a:buFontTx/>
              <a:buChar char="-"/>
            </a:pPr>
            <a:r>
              <a:rPr lang="pt-BR" sz="3200" dirty="0"/>
              <a:t> </a:t>
            </a:r>
            <a:r>
              <a:rPr lang="pt-BR" sz="3200" dirty="0" smtClean="0"/>
              <a:t>I</a:t>
            </a:r>
            <a:r>
              <a:rPr lang="pt-BR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dentificação</a:t>
            </a:r>
            <a:r>
              <a:rPr lang="pt-BR" sz="3200" dirty="0" smtClean="0"/>
              <a:t>.</a:t>
            </a:r>
          </a:p>
          <a:p>
            <a:pPr>
              <a:buFontTx/>
              <a:buChar char="-"/>
            </a:pPr>
            <a:r>
              <a:rPr lang="pt-BR" sz="3200" dirty="0" smtClean="0"/>
              <a:t> </a:t>
            </a:r>
            <a:r>
              <a:rPr lang="pt-BR" sz="3200" b="1" dirty="0" smtClean="0">
                <a:solidFill>
                  <a:srgbClr val="C00000"/>
                </a:solidFill>
              </a:rPr>
              <a:t>Estabelecer vínculos</a:t>
            </a:r>
          </a:p>
          <a:p>
            <a:pPr>
              <a:buNone/>
            </a:pPr>
            <a:endParaRPr lang="pt-B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3289" y="4077072"/>
            <a:ext cx="6512511" cy="2485832"/>
          </a:xfrm>
        </p:spPr>
        <p:txBody>
          <a:bodyPr/>
          <a:lstStyle/>
          <a:p>
            <a:r>
              <a:rPr lang="pt-BR" dirty="0"/>
              <a:t>Os 10 </a:t>
            </a:r>
            <a:r>
              <a:rPr lang="pt-BR" dirty="0">
                <a:solidFill>
                  <a:srgbClr val="C00000"/>
                </a:solidFill>
              </a:rPr>
              <a:t>comportamentos </a:t>
            </a:r>
            <a:r>
              <a:rPr lang="pt-BR" dirty="0"/>
              <a:t>mais indesejáveis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 </a:t>
            </a:r>
            <a:r>
              <a:rPr lang="pt-BR" sz="3200" b="1" dirty="0" smtClean="0">
                <a:solidFill>
                  <a:schemeClr val="bg1">
                    <a:lumMod val="50000"/>
                  </a:schemeClr>
                </a:solidFill>
              </a:rPr>
              <a:t>1 O tanque </a:t>
            </a:r>
            <a:r>
              <a:rPr lang="pt-BR" sz="3200" b="1" dirty="0">
                <a:solidFill>
                  <a:schemeClr val="bg1">
                    <a:lumMod val="50000"/>
                  </a:schemeClr>
                </a:solidFill>
              </a:rPr>
              <a:t>de guerra, </a:t>
            </a:r>
            <a:r>
              <a:rPr lang="pt-BR" sz="3200" b="1" dirty="0" smtClean="0">
                <a:solidFill>
                  <a:schemeClr val="bg1">
                    <a:lumMod val="50000"/>
                  </a:schemeClr>
                </a:solidFill>
              </a:rPr>
              <a:t>2 O atirador </a:t>
            </a:r>
            <a:r>
              <a:rPr lang="pt-BR" sz="3200" b="1" dirty="0">
                <a:solidFill>
                  <a:schemeClr val="bg1">
                    <a:lumMod val="50000"/>
                  </a:schemeClr>
                </a:solidFill>
              </a:rPr>
              <a:t>de elite, </a:t>
            </a:r>
            <a:r>
              <a:rPr lang="pt-BR" sz="3200" b="1" dirty="0" smtClean="0">
                <a:solidFill>
                  <a:schemeClr val="bg1">
                    <a:lumMod val="50000"/>
                  </a:schemeClr>
                </a:solidFill>
              </a:rPr>
              <a:t>3 O granada</a:t>
            </a:r>
            <a:r>
              <a:rPr lang="pt-BR" sz="3200" b="1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pt-BR" sz="3200" b="1" dirty="0" smtClean="0">
                <a:solidFill>
                  <a:schemeClr val="bg1">
                    <a:lumMod val="50000"/>
                  </a:schemeClr>
                </a:solidFill>
              </a:rPr>
              <a:t>4 O sabe </a:t>
            </a:r>
            <a:r>
              <a:rPr lang="pt-BR" sz="3200" b="1" dirty="0">
                <a:solidFill>
                  <a:schemeClr val="bg1">
                    <a:lumMod val="50000"/>
                  </a:schemeClr>
                </a:solidFill>
              </a:rPr>
              <a:t>tudo, </a:t>
            </a:r>
            <a:r>
              <a:rPr lang="pt-BR" sz="3200" b="1" dirty="0" smtClean="0">
                <a:solidFill>
                  <a:schemeClr val="bg1">
                    <a:lumMod val="50000"/>
                  </a:schemeClr>
                </a:solidFill>
              </a:rPr>
              <a:t>5 O que pensa </a:t>
            </a:r>
            <a:r>
              <a:rPr lang="pt-BR" sz="3200" b="1" dirty="0">
                <a:solidFill>
                  <a:schemeClr val="bg1">
                    <a:lumMod val="50000"/>
                  </a:schemeClr>
                </a:solidFill>
              </a:rPr>
              <a:t>que sabe tudo,  </a:t>
            </a:r>
            <a:r>
              <a:rPr lang="pt-BR" sz="3200" b="1" dirty="0" smtClean="0">
                <a:solidFill>
                  <a:schemeClr val="bg1">
                    <a:lumMod val="50000"/>
                  </a:schemeClr>
                </a:solidFill>
              </a:rPr>
              <a:t>6 A pessoa </a:t>
            </a:r>
            <a:r>
              <a:rPr lang="pt-BR" sz="3200" b="1" dirty="0">
                <a:solidFill>
                  <a:schemeClr val="bg1">
                    <a:lumMod val="50000"/>
                  </a:schemeClr>
                </a:solidFill>
              </a:rPr>
              <a:t>sim, </a:t>
            </a:r>
            <a:r>
              <a:rPr lang="pt-BR" sz="3200" b="1" dirty="0" smtClean="0">
                <a:solidFill>
                  <a:schemeClr val="bg1">
                    <a:lumMod val="50000"/>
                  </a:schemeClr>
                </a:solidFill>
              </a:rPr>
              <a:t>7 A pessoa </a:t>
            </a:r>
            <a:r>
              <a:rPr lang="pt-BR" sz="3200" b="1" dirty="0">
                <a:solidFill>
                  <a:schemeClr val="bg1">
                    <a:lumMod val="50000"/>
                  </a:schemeClr>
                </a:solidFill>
              </a:rPr>
              <a:t>talvez, </a:t>
            </a:r>
            <a:r>
              <a:rPr lang="pt-BR" sz="3200" b="1" dirty="0" smtClean="0">
                <a:solidFill>
                  <a:schemeClr val="bg1">
                    <a:lumMod val="50000"/>
                  </a:schemeClr>
                </a:solidFill>
              </a:rPr>
              <a:t>8 </a:t>
            </a:r>
            <a:r>
              <a:rPr lang="pt-BR" sz="3200" b="1" dirty="0">
                <a:solidFill>
                  <a:schemeClr val="bg1">
                    <a:lumMod val="50000"/>
                  </a:schemeClr>
                </a:solidFill>
              </a:rPr>
              <a:t>A pessoa nada, 9 </a:t>
            </a:r>
            <a:r>
              <a:rPr lang="pt-BR" sz="3200" b="1" dirty="0" smtClean="0">
                <a:solidFill>
                  <a:schemeClr val="bg1">
                    <a:lumMod val="50000"/>
                  </a:schemeClr>
                </a:solidFill>
              </a:rPr>
              <a:t>A pessoa não, 10 </a:t>
            </a:r>
            <a:r>
              <a:rPr lang="pt-BR" sz="3200" b="1" dirty="0">
                <a:solidFill>
                  <a:schemeClr val="bg1">
                    <a:lumMod val="50000"/>
                  </a:schemeClr>
                </a:solidFill>
              </a:rPr>
              <a:t>O </a:t>
            </a:r>
            <a:r>
              <a:rPr lang="pt-BR" sz="3200" b="1" dirty="0" smtClean="0">
                <a:solidFill>
                  <a:schemeClr val="bg1">
                    <a:lumMod val="50000"/>
                  </a:schemeClr>
                </a:solidFill>
              </a:rPr>
              <a:t>reclamador.</a:t>
            </a:r>
            <a:endParaRPr lang="pt-BR" sz="3200" dirty="0">
              <a:solidFill>
                <a:schemeClr val="bg1">
                  <a:lumMod val="50000"/>
                </a:schemeClr>
              </a:solidFill>
            </a:endParaRP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3289" y="5020240"/>
            <a:ext cx="6512511" cy="1145064"/>
          </a:xfrm>
        </p:spPr>
        <p:txBody>
          <a:bodyPr/>
          <a:lstStyle/>
          <a:p>
            <a:r>
              <a:rPr lang="pt-BR" dirty="0" smtClean="0"/>
              <a:t>Amor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5720" indent="0">
              <a:buNone/>
            </a:pPr>
            <a:endParaRPr lang="pt-BR" sz="2400" b="1" u="sng" dirty="0" smtClean="0"/>
          </a:p>
          <a:p>
            <a:pPr>
              <a:buFontTx/>
              <a:buChar char="-"/>
            </a:pPr>
            <a:r>
              <a:rPr lang="pt-BR" sz="3200" b="1" dirty="0" smtClean="0"/>
              <a:t>Boa vontade, </a:t>
            </a:r>
          </a:p>
          <a:p>
            <a:pPr>
              <a:buFontTx/>
              <a:buChar char="-"/>
            </a:pPr>
            <a:r>
              <a:rPr lang="pt-BR" sz="3200" b="1" dirty="0">
                <a:solidFill>
                  <a:srgbClr val="A50021"/>
                </a:solidFill>
              </a:rPr>
              <a:t> </a:t>
            </a:r>
            <a:r>
              <a:rPr lang="pt-BR" sz="3200" b="1" dirty="0" smtClean="0">
                <a:solidFill>
                  <a:srgbClr val="A50021"/>
                </a:solidFill>
              </a:rPr>
              <a:t>Valor</a:t>
            </a:r>
            <a:r>
              <a:rPr lang="pt-BR" sz="3200" dirty="0" smtClean="0">
                <a:solidFill>
                  <a:srgbClr val="A50021"/>
                </a:solidFill>
              </a:rPr>
              <a:t>.</a:t>
            </a:r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721128"/>
          </a:xfrm>
        </p:spPr>
        <p:txBody>
          <a:bodyPr/>
          <a:lstStyle/>
          <a:p>
            <a:r>
              <a:rPr lang="pt-BR" dirty="0" smtClean="0"/>
              <a:t>O comportamento tipo tanque de guerra</a:t>
            </a:r>
            <a:endParaRPr lang="pt-BR" dirty="0"/>
          </a:p>
        </p:txBody>
      </p:sp>
      <p:pic>
        <p:nvPicPr>
          <p:cNvPr id="5" name="Espaço Reservado para Conteúdo 4" descr="tanquealugue.gif"/>
          <p:cNvPicPr>
            <a:picLocks noGrp="1" noChangeAspect="1"/>
          </p:cNvPicPr>
          <p:nvPr>
            <p:ph sz="quarter" idx="13"/>
          </p:nvPr>
        </p:nvPicPr>
        <p:blipFill>
          <a:blip r:embed="rId2" cstate="print"/>
          <a:stretch>
            <a:fillRect/>
          </a:stretch>
        </p:blipFill>
        <p:spPr>
          <a:xfrm>
            <a:off x="2051720" y="548680"/>
            <a:ext cx="4738464" cy="3553848"/>
          </a:xfrm>
        </p:spPr>
      </p:pic>
    </p:spTree>
    <p:extLst>
      <p:ext uri="{BB962C8B-B14F-4D97-AF65-F5344CB8AC3E}">
        <p14:creationId xmlns:p14="http://schemas.microsoft.com/office/powerpoint/2010/main" val="3426589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721128"/>
          </a:xfrm>
        </p:spPr>
        <p:txBody>
          <a:bodyPr/>
          <a:lstStyle/>
          <a:p>
            <a:r>
              <a:rPr lang="pt-BR" dirty="0" smtClean="0"/>
              <a:t>O comportamento tipo tanque de guerra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pt-BR" sz="3200" dirty="0" smtClean="0"/>
              <a:t>Agressivo e </a:t>
            </a:r>
            <a:r>
              <a:rPr lang="pt-BR" sz="3200" b="1" dirty="0" smtClean="0">
                <a:solidFill>
                  <a:srgbClr val="C00000"/>
                </a:solidFill>
              </a:rPr>
              <a:t>rude</a:t>
            </a:r>
            <a:r>
              <a:rPr lang="pt-BR" sz="3200" dirty="0" smtClean="0"/>
              <a:t>, poderoso, escandaloso, intenso. </a:t>
            </a:r>
          </a:p>
          <a:p>
            <a:r>
              <a:rPr lang="pt-BR" sz="3200" dirty="0" smtClean="0"/>
              <a:t>A pessoa que faz o tipo “tanque de guerra” acredita que </a:t>
            </a:r>
            <a:r>
              <a:rPr lang="pt-BR" sz="3200" b="1" dirty="0" smtClean="0">
                <a:solidFill>
                  <a:srgbClr val="C00000"/>
                </a:solidFill>
              </a:rPr>
              <a:t>os fins justificam os meios</a:t>
            </a:r>
            <a:r>
              <a:rPr lang="pt-BR" sz="3200" dirty="0" smtClean="0"/>
              <a:t>, se você ficar em seu caminho, será eliminado</a:t>
            </a:r>
            <a:r>
              <a:rPr lang="pt-BR" dirty="0" smtClean="0"/>
              <a:t>!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649120"/>
          </a:xfrm>
        </p:spPr>
        <p:txBody>
          <a:bodyPr/>
          <a:lstStyle/>
          <a:p>
            <a:r>
              <a:rPr lang="pt-BR" dirty="0" smtClean="0"/>
              <a:t>O comportamento tipo atirador de elite</a:t>
            </a:r>
            <a:endParaRPr lang="pt-BR" dirty="0"/>
          </a:p>
        </p:txBody>
      </p:sp>
      <p:pic>
        <p:nvPicPr>
          <p:cNvPr id="4" name="Espaço Reservado para Conteúdo 3" descr="atirador_120109.jpg"/>
          <p:cNvPicPr>
            <a:picLocks noGrp="1" noChangeAspect="1"/>
          </p:cNvPicPr>
          <p:nvPr>
            <p:ph sz="quarter" idx="13"/>
          </p:nvPr>
        </p:nvPicPr>
        <p:blipFill>
          <a:blip r:embed="rId2" cstate="print"/>
          <a:stretch>
            <a:fillRect/>
          </a:stretch>
        </p:blipFill>
        <p:spPr>
          <a:xfrm>
            <a:off x="1691680" y="620688"/>
            <a:ext cx="5292588" cy="352839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35696" y="4797152"/>
            <a:ext cx="6512511" cy="1649120"/>
          </a:xfrm>
        </p:spPr>
        <p:txBody>
          <a:bodyPr/>
          <a:lstStyle/>
          <a:p>
            <a:r>
              <a:rPr lang="pt-BR" dirty="0" smtClean="0"/>
              <a:t>O comportamento tipo atirador de elite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3"/>
          </p:nvPr>
        </p:nvSpPr>
        <p:spPr>
          <a:xfrm>
            <a:off x="1115616" y="404664"/>
            <a:ext cx="6813376" cy="4320480"/>
          </a:xfrm>
        </p:spPr>
        <p:txBody>
          <a:bodyPr>
            <a:noAutofit/>
          </a:bodyPr>
          <a:lstStyle/>
          <a:p>
            <a:r>
              <a:rPr lang="pt-BR" sz="2800" dirty="0" smtClean="0"/>
              <a:t>Acostumado a trabalhar de forma </a:t>
            </a:r>
            <a:r>
              <a:rPr lang="pt-BR" sz="2800" b="1" dirty="0" smtClean="0">
                <a:solidFill>
                  <a:srgbClr val="C00000"/>
                </a:solidFill>
              </a:rPr>
              <a:t>dissimulada</a:t>
            </a:r>
            <a:r>
              <a:rPr lang="pt-BR" sz="2800" dirty="0" smtClean="0"/>
              <a:t>, o atirador de elite certamente guarda algum </a:t>
            </a:r>
            <a:r>
              <a:rPr lang="pt-BR" sz="2800" b="1" dirty="0" smtClean="0">
                <a:solidFill>
                  <a:srgbClr val="C00000"/>
                </a:solidFill>
              </a:rPr>
              <a:t>ressentimento</a:t>
            </a:r>
            <a:r>
              <a:rPr lang="pt-BR" sz="2800" dirty="0" smtClean="0"/>
              <a:t> de você. </a:t>
            </a:r>
          </a:p>
          <a:p>
            <a:r>
              <a:rPr lang="pt-BR" sz="2800" dirty="0" smtClean="0"/>
              <a:t>Em vez de sair esbravejando ele prefere se vingar identificando os seus pontos fracos e usando-os contra você por meio de sabotagem</a:t>
            </a:r>
            <a:r>
              <a:rPr lang="pt-BR" sz="2800" b="1" dirty="0" smtClean="0">
                <a:solidFill>
                  <a:schemeClr val="tx1"/>
                </a:solidFill>
              </a:rPr>
              <a:t>,</a:t>
            </a:r>
            <a:r>
              <a:rPr lang="pt-BR" sz="2800" b="1" dirty="0" smtClean="0">
                <a:solidFill>
                  <a:srgbClr val="C00000"/>
                </a:solidFill>
              </a:rPr>
              <a:t> </a:t>
            </a:r>
            <a:r>
              <a:rPr lang="pt-BR" sz="2800" dirty="0" smtClean="0"/>
              <a:t>fofocas</a:t>
            </a:r>
            <a:r>
              <a:rPr lang="pt-BR" sz="2800" b="1" dirty="0" smtClean="0">
                <a:solidFill>
                  <a:srgbClr val="C00000"/>
                </a:solidFill>
              </a:rPr>
              <a:t> </a:t>
            </a:r>
            <a:r>
              <a:rPr lang="pt-BR" sz="2800" dirty="0" smtClean="0"/>
              <a:t>e </a:t>
            </a:r>
            <a:r>
              <a:rPr lang="pt-BR" sz="2800" b="1" dirty="0" smtClean="0">
                <a:solidFill>
                  <a:srgbClr val="C00000"/>
                </a:solidFill>
              </a:rPr>
              <a:t>comentário depreciativos</a:t>
            </a:r>
            <a:r>
              <a:rPr lang="pt-BR" sz="2800" dirty="0" smtClean="0"/>
              <a:t>.</a:t>
            </a:r>
            <a:endParaRPr lang="pt-B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ntegração">
  <a:themeElements>
    <a:clrScheme name="Integração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Escritório Clássico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Integração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1986</TotalTime>
  <Words>1411</Words>
  <Application>Microsoft Office PowerPoint</Application>
  <PresentationFormat>Apresentação na tela (4:3)</PresentationFormat>
  <Paragraphs>198</Paragraphs>
  <Slides>50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50</vt:i4>
      </vt:variant>
    </vt:vector>
  </HeadingPairs>
  <TitlesOfParts>
    <vt:vector size="51" baseType="lpstr">
      <vt:lpstr>Integração</vt:lpstr>
      <vt:lpstr>Como Lidar com Pessoas Difíceis...a começar por mim!</vt:lpstr>
      <vt:lpstr>Como Lidar com Pessoas Difíceis, sem ficar frustrado, decepcionado ou angustiado.</vt:lpstr>
      <vt:lpstr>Apresentação do PowerPoint</vt:lpstr>
      <vt:lpstr>Os 10 comportamentos mais indesejáveis</vt:lpstr>
      <vt:lpstr>Os 10 comportamentos mais indesejáveis</vt:lpstr>
      <vt:lpstr>O comportamento tipo tanque de guerra</vt:lpstr>
      <vt:lpstr>O comportamento tipo tanque de guerra</vt:lpstr>
      <vt:lpstr>O comportamento tipo atirador de elite</vt:lpstr>
      <vt:lpstr>O comportamento tipo atirador de elite</vt:lpstr>
      <vt:lpstr>O comportamento tipo granada</vt:lpstr>
      <vt:lpstr>O comportamento tipo granada</vt:lpstr>
      <vt:lpstr>O comportamento tipo sabe tudo</vt:lpstr>
      <vt:lpstr>O comportamento tipo sabe tudo</vt:lpstr>
      <vt:lpstr>O comportamento tipo pensa que sabe tudo</vt:lpstr>
      <vt:lpstr>O comportamento tipo pensa que sabe tudo</vt:lpstr>
      <vt:lpstr>A pessoa sim</vt:lpstr>
      <vt:lpstr>A pessoa sim</vt:lpstr>
      <vt:lpstr>A pessoa talvez</vt:lpstr>
      <vt:lpstr>A pessoa talvez.</vt:lpstr>
      <vt:lpstr>A pessoa nada.</vt:lpstr>
      <vt:lpstr>A pessoa nada.</vt:lpstr>
      <vt:lpstr>A pessoa não.</vt:lpstr>
      <vt:lpstr>A pessoa não.</vt:lpstr>
      <vt:lpstr>O reclamador.</vt:lpstr>
      <vt:lpstr>O reclamador.</vt:lpstr>
      <vt:lpstr>Ideais iniciais para lidar com pessoas difíceis.</vt:lpstr>
      <vt:lpstr>Ideais iniciais para lidar com pessoas difíceis.</vt:lpstr>
      <vt:lpstr>Como lidar com pessoas difíceis?</vt:lpstr>
      <vt:lpstr>Como lidar com pessoas difíceis?</vt:lpstr>
      <vt:lpstr> Não reaja</vt:lpstr>
      <vt:lpstr> Não reaja</vt:lpstr>
      <vt:lpstr> Não reaja</vt:lpstr>
      <vt:lpstr> Não reaja</vt:lpstr>
      <vt:lpstr>Afaste- se!</vt:lpstr>
      <vt:lpstr>Mude sua postura </vt:lpstr>
      <vt:lpstr>Mude seu comportamento</vt:lpstr>
      <vt:lpstr>Mude seu comportamento</vt:lpstr>
      <vt:lpstr>Como as intenções se relacionam com os  comportamentos</vt:lpstr>
      <vt:lpstr>Mude seu comportamento</vt:lpstr>
      <vt:lpstr>O gráfico das quatro intenções.   </vt:lpstr>
      <vt:lpstr>As quatro Intenções.</vt:lpstr>
      <vt:lpstr>Mude seu comportamento </vt:lpstr>
      <vt:lpstr>Fé</vt:lpstr>
      <vt:lpstr>Virtude</vt:lpstr>
      <vt:lpstr>Conhecimento</vt:lpstr>
      <vt:lpstr>Domínio Próprio</vt:lpstr>
      <vt:lpstr>Perseverança</vt:lpstr>
      <vt:lpstr>Respeito</vt:lpstr>
      <vt:lpstr>Fraternidade</vt:lpstr>
      <vt:lpstr>Amor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Como Lidar com Pessoas Difíceis...a começar por min</dc:title>
  <dc:creator>Lip Rodrigues</dc:creator>
  <cp:lastModifiedBy>José Ivan rodrigues</cp:lastModifiedBy>
  <cp:revision>215</cp:revision>
  <dcterms:created xsi:type="dcterms:W3CDTF">2012-10-04T21:16:11Z</dcterms:created>
  <dcterms:modified xsi:type="dcterms:W3CDTF">2013-04-29T14:06:10Z</dcterms:modified>
</cp:coreProperties>
</file>